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99" r:id="rId25"/>
    <p:sldId id="279" r:id="rId26"/>
    <p:sldId id="280" r:id="rId27"/>
    <p:sldId id="281" r:id="rId28"/>
    <p:sldId id="282" r:id="rId29"/>
    <p:sldId id="283" r:id="rId30"/>
    <p:sldId id="284" r:id="rId31"/>
    <p:sldId id="285" r:id="rId32"/>
    <p:sldId id="286" r:id="rId33"/>
    <p:sldId id="287" r:id="rId34"/>
    <p:sldId id="475" r:id="rId35"/>
    <p:sldId id="288" r:id="rId36"/>
    <p:sldId id="289" r:id="rId37"/>
    <p:sldId id="290" r:id="rId38"/>
    <p:sldId id="291" r:id="rId39"/>
    <p:sldId id="292" r:id="rId40"/>
    <p:sldId id="293" r:id="rId41"/>
    <p:sldId id="294" r:id="rId42"/>
    <p:sldId id="298" r:id="rId43"/>
    <p:sldId id="300" r:id="rId44"/>
    <p:sldId id="302" r:id="rId45"/>
    <p:sldId id="304" r:id="rId46"/>
    <p:sldId id="303"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27" r:id="rId60"/>
    <p:sldId id="328" r:id="rId61"/>
    <p:sldId id="318" r:id="rId62"/>
    <p:sldId id="319" r:id="rId63"/>
    <p:sldId id="320" r:id="rId64"/>
    <p:sldId id="321" r:id="rId65"/>
    <p:sldId id="322" r:id="rId66"/>
    <p:sldId id="323" r:id="rId67"/>
    <p:sldId id="324" r:id="rId68"/>
    <p:sldId id="326" r:id="rId69"/>
    <p:sldId id="329" r:id="rId70"/>
    <p:sldId id="343" r:id="rId71"/>
    <p:sldId id="330" r:id="rId72"/>
    <p:sldId id="331" r:id="rId73"/>
    <p:sldId id="332" r:id="rId74"/>
    <p:sldId id="345" r:id="rId75"/>
    <p:sldId id="333" r:id="rId76"/>
    <p:sldId id="344" r:id="rId77"/>
    <p:sldId id="347" r:id="rId78"/>
    <p:sldId id="334" r:id="rId79"/>
    <p:sldId id="348" r:id="rId80"/>
    <p:sldId id="346" r:id="rId81"/>
    <p:sldId id="349" r:id="rId82"/>
    <p:sldId id="335" r:id="rId83"/>
    <p:sldId id="479" r:id="rId84"/>
    <p:sldId id="480" r:id="rId85"/>
    <p:sldId id="481" r:id="rId86"/>
    <p:sldId id="482" r:id="rId87"/>
    <p:sldId id="336" r:id="rId88"/>
    <p:sldId id="337" r:id="rId89"/>
    <p:sldId id="338" r:id="rId90"/>
    <p:sldId id="350" r:id="rId91"/>
    <p:sldId id="351" r:id="rId92"/>
    <p:sldId id="352" r:id="rId93"/>
    <p:sldId id="353" r:id="rId94"/>
    <p:sldId id="354" r:id="rId95"/>
    <p:sldId id="355" r:id="rId96"/>
    <p:sldId id="356" r:id="rId97"/>
    <p:sldId id="476" r:id="rId98"/>
    <p:sldId id="477" r:id="rId99"/>
    <p:sldId id="478" r:id="rId100"/>
    <p:sldId id="357" r:id="rId101"/>
    <p:sldId id="358" r:id="rId102"/>
    <p:sldId id="360" r:id="rId103"/>
    <p:sldId id="366" r:id="rId104"/>
    <p:sldId id="362" r:id="rId105"/>
    <p:sldId id="363" r:id="rId106"/>
    <p:sldId id="364" r:id="rId107"/>
    <p:sldId id="369" r:id="rId108"/>
    <p:sldId id="365" r:id="rId109"/>
    <p:sldId id="370" r:id="rId110"/>
    <p:sldId id="372" r:id="rId111"/>
    <p:sldId id="373" r:id="rId112"/>
    <p:sldId id="374" r:id="rId113"/>
    <p:sldId id="375" r:id="rId114"/>
    <p:sldId id="376" r:id="rId115"/>
    <p:sldId id="371" r:id="rId116"/>
    <p:sldId id="377" r:id="rId117"/>
    <p:sldId id="379" r:id="rId118"/>
    <p:sldId id="378" r:id="rId119"/>
    <p:sldId id="380" r:id="rId120"/>
    <p:sldId id="381" r:id="rId121"/>
    <p:sldId id="392" r:id="rId122"/>
    <p:sldId id="382" r:id="rId123"/>
    <p:sldId id="383" r:id="rId124"/>
    <p:sldId id="384" r:id="rId125"/>
    <p:sldId id="393" r:id="rId126"/>
    <p:sldId id="385" r:id="rId127"/>
    <p:sldId id="394" r:id="rId128"/>
    <p:sldId id="386" r:id="rId129"/>
    <p:sldId id="395" r:id="rId130"/>
    <p:sldId id="396" r:id="rId131"/>
    <p:sldId id="387" r:id="rId132"/>
    <p:sldId id="397" r:id="rId133"/>
    <p:sldId id="389" r:id="rId134"/>
    <p:sldId id="388" r:id="rId135"/>
    <p:sldId id="398" r:id="rId136"/>
    <p:sldId id="390" r:id="rId137"/>
    <p:sldId id="391" r:id="rId138"/>
    <p:sldId id="433" r:id="rId139"/>
    <p:sldId id="437" r:id="rId140"/>
    <p:sldId id="438" r:id="rId141"/>
    <p:sldId id="439" r:id="rId142"/>
    <p:sldId id="441" r:id="rId143"/>
    <p:sldId id="440" r:id="rId144"/>
    <p:sldId id="442" r:id="rId145"/>
    <p:sldId id="443" r:id="rId146"/>
    <p:sldId id="444" r:id="rId147"/>
    <p:sldId id="445" r:id="rId148"/>
    <p:sldId id="403" r:id="rId149"/>
    <p:sldId id="405" r:id="rId150"/>
    <p:sldId id="406" r:id="rId151"/>
    <p:sldId id="400" r:id="rId152"/>
    <p:sldId id="401" r:id="rId153"/>
    <p:sldId id="407" r:id="rId154"/>
    <p:sldId id="408" r:id="rId155"/>
    <p:sldId id="402" r:id="rId156"/>
    <p:sldId id="411" r:id="rId157"/>
    <p:sldId id="409" r:id="rId158"/>
    <p:sldId id="412" r:id="rId159"/>
    <p:sldId id="413" r:id="rId160"/>
    <p:sldId id="414" r:id="rId161"/>
    <p:sldId id="415" r:id="rId162"/>
    <p:sldId id="410" r:id="rId163"/>
    <p:sldId id="417" r:id="rId164"/>
    <p:sldId id="418" r:id="rId165"/>
    <p:sldId id="416"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46" r:id="rId181"/>
    <p:sldId id="449" r:id="rId182"/>
    <p:sldId id="450" r:id="rId183"/>
    <p:sldId id="447" r:id="rId184"/>
    <p:sldId id="448" r:id="rId185"/>
    <p:sldId id="451" r:id="rId186"/>
    <p:sldId id="452" r:id="rId187"/>
    <p:sldId id="453" r:id="rId188"/>
    <p:sldId id="454" r:id="rId189"/>
    <p:sldId id="455" r:id="rId190"/>
    <p:sldId id="456" r:id="rId191"/>
    <p:sldId id="457" r:id="rId192"/>
    <p:sldId id="458" r:id="rId193"/>
    <p:sldId id="459" r:id="rId194"/>
    <p:sldId id="460" r:id="rId195"/>
    <p:sldId id="462" r:id="rId196"/>
    <p:sldId id="461" r:id="rId197"/>
    <p:sldId id="463" r:id="rId198"/>
    <p:sldId id="464" r:id="rId199"/>
    <p:sldId id="465" r:id="rId200"/>
    <p:sldId id="468" r:id="rId201"/>
    <p:sldId id="466" r:id="rId202"/>
    <p:sldId id="467" r:id="rId203"/>
    <p:sldId id="469" r:id="rId204"/>
    <p:sldId id="470" r:id="rId205"/>
    <p:sldId id="471" r:id="rId206"/>
    <p:sldId id="472" r:id="rId207"/>
    <p:sldId id="473" r:id="rId208"/>
    <p:sldId id="474" r:id="rId20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customXml" Target="../customXml/item3.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customXml" Target="../customXml/item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15" Type="http://schemas.openxmlformats.org/officeDocument/2006/relationships/customXml" Target="../customXml/item2.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6D966AFB-66DE-48E9-AE52-C09C61F41188}" type="datetimeFigureOut">
              <a:rPr lang="pt-BR" smtClean="0"/>
              <a:t>06/06/2022</a:t>
            </a:fld>
            <a:endParaRPr lang="pt-BR"/>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E40BEC2C-512E-40B9-AAF6-B222E6AB4C55}" type="slidenum">
              <a:rPr lang="pt-BR" smtClean="0"/>
              <a:t>‹nº›</a:t>
            </a:fld>
            <a:endParaRPr lang="pt-BR"/>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pt-BR"/>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6D966AFB-66DE-48E9-AE52-C09C61F41188}" type="datetimeFigureOut">
              <a:rPr lang="pt-BR" smtClean="0"/>
              <a:t>06/06/2022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06/06/2022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E40BEC2C-512E-40B9-AAF6-B222E6AB4C55}"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D966AFB-66DE-48E9-AE52-C09C61F41188}" type="datetimeFigureOut">
              <a:rPr lang="pt-BR" smtClean="0"/>
              <a:t>06/06/2022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E40BEC2C-512E-40B9-AAF6-B222E6AB4C55}" type="slidenum">
              <a:rPr lang="pt-BR" smtClean="0"/>
              <a:t>‹nº›</a:t>
            </a:fld>
            <a:endParaRPr lang="pt-BR"/>
          </a:p>
        </p:txBody>
      </p:sp>
      <p:sp>
        <p:nvSpPr>
          <p:cNvPr id="7" name="Title 6"/>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9" name="Date Placeholder 8"/>
          <p:cNvSpPr>
            <a:spLocks noGrp="1"/>
          </p:cNvSpPr>
          <p:nvPr>
            <p:ph type="dt" sz="half" idx="10"/>
          </p:nvPr>
        </p:nvSpPr>
        <p:spPr/>
        <p:txBody>
          <a:bodyPr/>
          <a:lstStyle>
            <a:lvl1pPr>
              <a:defRPr>
                <a:solidFill>
                  <a:srgbClr val="FFFFFF"/>
                </a:solidFill>
              </a:defRPr>
            </a:lvl1pPr>
          </a:lstStyle>
          <a:p>
            <a:fld id="{6D966AFB-66DE-48E9-AE52-C09C61F41188}" type="datetimeFigureOut">
              <a:rPr lang="pt-BR" smtClean="0"/>
              <a:t>06/06/2022</a:t>
            </a:fld>
            <a:endParaRPr lang="pt-BR"/>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E40BEC2C-512E-40B9-AAF6-B222E6AB4C55}" type="slidenum">
              <a:rPr lang="pt-BR" smtClean="0"/>
              <a:t>‹nº›</a:t>
            </a:fld>
            <a:endParaRPr lang="pt-BR"/>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pt-BR"/>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pt-BR"/>
              <a:t>Clique para editar o título mestre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D966AFB-66DE-48E9-AE52-C09C61F41188}" type="datetimeFigureOut">
              <a:rPr lang="pt-BR" smtClean="0"/>
              <a:t>06/06/2022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8" name="Title 7"/>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D966AFB-66DE-48E9-AE52-C09C61F41188}" type="datetimeFigureOut">
              <a:rPr lang="pt-BR" smtClean="0"/>
              <a:t>06/06/2022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966AFB-66DE-48E9-AE52-C09C61F41188}" type="datetimeFigureOut">
              <a:rPr lang="pt-BR" smtClean="0"/>
              <a:t>06/06/2022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E40BEC2C-512E-40B9-AAF6-B222E6AB4C55}" type="slidenum">
              <a:rPr lang="pt-BR" smtClean="0"/>
              <a:t>‹nº›</a:t>
            </a:fld>
            <a:endParaRPr lang="pt-BR"/>
          </a:p>
        </p:txBody>
      </p:sp>
      <p:sp>
        <p:nvSpPr>
          <p:cNvPr id="6" name="Title 5"/>
          <p:cNvSpPr>
            <a:spLocks noGrp="1"/>
          </p:cNvSpPr>
          <p:nvPr>
            <p:ph type="title"/>
          </p:nvPr>
        </p:nvSpPr>
        <p:spPr/>
        <p:txBody>
          <a:bodyPr/>
          <a:lstStyle/>
          <a:p>
            <a:r>
              <a:rPr lang="pt-BR"/>
              <a:t>Clique para editar o título mestre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D966AFB-66DE-48E9-AE52-C09C61F41188}" type="datetimeFigureOut">
              <a:rPr lang="pt-BR" smtClean="0"/>
              <a:t>06/06/2022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E40BEC2C-512E-40B9-AAF6-B222E6AB4C55}"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06/06/2022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E40BEC2C-512E-40B9-AAF6-B222E6AB4C55}" type="slidenum">
              <a:rPr lang="pt-BR" smtClean="0"/>
              <a:t>‹nº›</a:t>
            </a:fld>
            <a:endParaRPr lang="pt-BR"/>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pt-BR"/>
              <a:t>Clique para editar o título mestre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6D966AFB-66DE-48E9-AE52-C09C61F41188}" type="datetimeFigureOut">
              <a:rPr lang="pt-BR" smtClean="0"/>
              <a:t>06/06/2022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E40BEC2C-512E-40B9-AAF6-B222E6AB4C55}" type="slidenum">
              <a:rPr lang="pt-BR" smtClean="0"/>
              <a:t>‹nº›</a:t>
            </a:fld>
            <a:endParaRPr lang="pt-B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pt-BR"/>
              <a:t>Clique para editar o título mestre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D966AFB-66DE-48E9-AE52-C09C61F41188}" type="datetimeFigureOut">
              <a:rPr lang="pt-BR" smtClean="0"/>
              <a:t>06/06/2022</a:t>
            </a:fld>
            <a:endParaRPr lang="pt-BR"/>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pt-BR"/>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E40BEC2C-512E-40B9-AAF6-B222E6AB4C55}"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Aplicativo%20JRadionButton_JCheckBox_JComboBox.pdf"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gif"/><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371600" y="3886200"/>
            <a:ext cx="6400800" cy="1270992"/>
          </a:xfrm>
        </p:spPr>
        <p:txBody>
          <a:bodyPr/>
          <a:lstStyle/>
          <a:p>
            <a:r>
              <a:rPr lang="pt-BR" dirty="0"/>
              <a:t>Apresentação </a:t>
            </a:r>
          </a:p>
          <a:p>
            <a:r>
              <a:rPr lang="pt-BR" dirty="0" err="1"/>
              <a:t>Prof.Msc.Carlos</a:t>
            </a:r>
            <a:endParaRPr lang="pt-BR" dirty="0"/>
          </a:p>
        </p:txBody>
      </p:sp>
      <p:sp>
        <p:nvSpPr>
          <p:cNvPr id="2" name="Título 1"/>
          <p:cNvSpPr>
            <a:spLocks noGrp="1"/>
          </p:cNvSpPr>
          <p:nvPr>
            <p:ph type="title"/>
          </p:nvPr>
        </p:nvSpPr>
        <p:spPr/>
        <p:txBody>
          <a:bodyPr/>
          <a:lstStyle/>
          <a:p>
            <a:r>
              <a:rPr lang="pt-BR" dirty="0"/>
              <a:t>Interface gráficas em Java</a:t>
            </a:r>
          </a:p>
        </p:txBody>
      </p:sp>
    </p:spTree>
    <p:extLst>
      <p:ext uri="{BB962C8B-B14F-4D97-AF65-F5344CB8AC3E}">
        <p14:creationId xmlns:p14="http://schemas.microsoft.com/office/powerpoint/2010/main" val="189936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617075" cy="4407408"/>
          </a:xfrm>
        </p:spPr>
        <p:txBody>
          <a:bodyPr/>
          <a:lstStyle/>
          <a:p>
            <a:r>
              <a:rPr lang="pt-BR" dirty="0" err="1"/>
              <a:t>import</a:t>
            </a:r>
            <a:r>
              <a:rPr lang="pt-BR" dirty="0"/>
              <a:t> </a:t>
            </a:r>
            <a:r>
              <a:rPr lang="pt-BR" dirty="0" err="1"/>
              <a:t>javax.swing</a:t>
            </a:r>
            <a:r>
              <a:rPr lang="pt-BR" dirty="0"/>
              <a:t>.*;</a:t>
            </a:r>
          </a:p>
          <a:p>
            <a:pPr marL="594360" lvl="2" indent="0">
              <a:buNone/>
            </a:pPr>
            <a:r>
              <a:rPr lang="pt-BR" sz="2000" dirty="0" err="1"/>
              <a:t>public</a:t>
            </a:r>
            <a:r>
              <a:rPr lang="pt-BR" sz="2000" dirty="0"/>
              <a:t> </a:t>
            </a:r>
            <a:r>
              <a:rPr lang="pt-BR" sz="2000" dirty="0" err="1"/>
              <a:t>class</a:t>
            </a:r>
            <a:r>
              <a:rPr lang="pt-BR" sz="2000" dirty="0"/>
              <a:t> </a:t>
            </a:r>
            <a:r>
              <a:rPr lang="pt-BR" sz="2000" dirty="0" err="1"/>
              <a:t>PrimeiraJanela</a:t>
            </a:r>
            <a:r>
              <a:rPr lang="pt-BR" sz="2000" dirty="0"/>
              <a:t> </a:t>
            </a:r>
            <a:r>
              <a:rPr lang="pt-BR" sz="2000" dirty="0" err="1"/>
              <a:t>extends</a:t>
            </a:r>
            <a:r>
              <a:rPr lang="pt-BR" sz="2000" dirty="0"/>
              <a:t> </a:t>
            </a:r>
            <a:r>
              <a:rPr lang="pt-BR" sz="2000" dirty="0" err="1"/>
              <a:t>JFrame</a:t>
            </a:r>
            <a:r>
              <a:rPr lang="pt-BR" sz="2000" dirty="0"/>
              <a:t>{</a:t>
            </a:r>
          </a:p>
          <a:p>
            <a:pPr marL="594360" lvl="2" indent="0">
              <a:buNone/>
            </a:pPr>
            <a:r>
              <a:rPr lang="pt-BR" sz="2000" dirty="0" err="1"/>
              <a:t>public</a:t>
            </a:r>
            <a:r>
              <a:rPr lang="pt-BR" sz="2000" dirty="0"/>
              <a:t> </a:t>
            </a:r>
            <a:r>
              <a:rPr lang="pt-BR" sz="2000" dirty="0" err="1"/>
              <a:t>PrimeiraJanela</a:t>
            </a:r>
            <a:r>
              <a:rPr lang="pt-BR" sz="2000" dirty="0"/>
              <a:t>(){</a:t>
            </a:r>
          </a:p>
          <a:p>
            <a:pPr marL="594360" lvl="2" indent="0">
              <a:buNone/>
            </a:pPr>
            <a:r>
              <a:rPr lang="pt-BR" sz="2000" dirty="0" err="1"/>
              <a:t>super</a:t>
            </a:r>
            <a:r>
              <a:rPr lang="pt-BR" sz="2000" dirty="0"/>
              <a:t>("Nossa primeira janela");</a:t>
            </a:r>
          </a:p>
          <a:p>
            <a:pPr marL="594360" lvl="2" indent="0">
              <a:buNone/>
            </a:pPr>
            <a:r>
              <a:rPr lang="en-US" sz="2000" dirty="0" err="1"/>
              <a:t>setSize</a:t>
            </a:r>
            <a:r>
              <a:rPr lang="en-US" sz="2000" dirty="0"/>
              <a:t>(300, 150);</a:t>
            </a:r>
            <a:endParaRPr lang="pt-BR" sz="2000" dirty="0"/>
          </a:p>
          <a:p>
            <a:pPr marL="594360" lvl="2" indent="0">
              <a:buNone/>
            </a:pPr>
            <a:r>
              <a:rPr lang="en-US" sz="2000" dirty="0" err="1"/>
              <a:t>setVisible</a:t>
            </a:r>
            <a:r>
              <a:rPr lang="en-US" sz="2000" dirty="0"/>
              <a:t>(true); }</a:t>
            </a:r>
            <a:endParaRPr lang="pt-BR" sz="2000" dirty="0"/>
          </a:p>
          <a:p>
            <a:pPr marL="594360" lvl="2" indent="0">
              <a:buNone/>
            </a:pPr>
            <a:r>
              <a:rPr lang="en-US" sz="2000" dirty="0"/>
              <a:t>public static void main(String </a:t>
            </a:r>
            <a:r>
              <a:rPr lang="en-US" sz="2000" dirty="0" err="1"/>
              <a:t>args</a:t>
            </a:r>
            <a:r>
              <a:rPr lang="en-US" sz="2000" dirty="0"/>
              <a:t>[]){</a:t>
            </a:r>
            <a:endParaRPr lang="pt-BR" sz="2000" dirty="0"/>
          </a:p>
          <a:p>
            <a:pPr marL="594360" lvl="2" indent="0">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594360" lvl="2" indent="0">
              <a:buNone/>
            </a:pPr>
            <a:r>
              <a:rPr lang="pt-BR" sz="2000" dirty="0" err="1"/>
              <a:t>app.setDefaultCloseOperation</a:t>
            </a:r>
            <a:r>
              <a:rPr lang="pt-BR" sz="2000" dirty="0"/>
              <a:t>(</a:t>
            </a:r>
            <a:r>
              <a:rPr lang="pt-BR" sz="2000" dirty="0" err="1"/>
              <a:t>JFrame.EXIT_ON_CLOSE</a:t>
            </a:r>
            <a:r>
              <a:rPr lang="pt-BR" sz="2000" dirty="0"/>
              <a:t>); } }</a:t>
            </a:r>
          </a:p>
          <a:p>
            <a:pPr marL="45720" indent="0">
              <a:buNone/>
            </a:pPr>
            <a:endParaRPr lang="pt-BR" dirty="0"/>
          </a:p>
        </p:txBody>
      </p:sp>
      <p:sp>
        <p:nvSpPr>
          <p:cNvPr id="3" name="Título 2"/>
          <p:cNvSpPr>
            <a:spLocks noGrp="1"/>
          </p:cNvSpPr>
          <p:nvPr>
            <p:ph type="title"/>
          </p:nvPr>
        </p:nvSpPr>
        <p:spPr/>
        <p:txBody>
          <a:bodyPr/>
          <a:lstStyle/>
          <a:p>
            <a:r>
              <a:rPr lang="pt-BR" dirty="0"/>
              <a:t>Janela normal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5029468"/>
            <a:ext cx="3240360" cy="163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0438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Objetos da classe </a:t>
            </a:r>
            <a:r>
              <a:rPr lang="pt-BR" dirty="0" err="1"/>
              <a:t>JComboBox</a:t>
            </a:r>
            <a:r>
              <a:rPr lang="pt-BR" dirty="0"/>
              <a:t> são usados para a criação de controles conhecidos como caixas de combinação, combo box ou lista </a:t>
            </a:r>
            <a:r>
              <a:rPr lang="pt-BR" dirty="0" err="1"/>
              <a:t>drop-down</a:t>
            </a:r>
            <a:r>
              <a:rPr lang="pt-BR" dirty="0"/>
              <a:t>. A diferença entre a caixa de listagem e caixa de combinação é que esta última exibe seus itens somente quando clicamos na seta (indicativo visual de que o controle possui itens entre os quais podemos escolher) ou pressionando F4 quando o foco está no componente. Além, disso, caixas de combinação são usadas quando o espaço é insuficiente para acomodar uma caixa de listagem. A classe </a:t>
            </a:r>
            <a:r>
              <a:rPr lang="pt-BR" dirty="0" err="1"/>
              <a:t>JcomboBox</a:t>
            </a:r>
            <a:r>
              <a:rPr lang="pt-BR" dirty="0"/>
              <a:t> herda de </a:t>
            </a:r>
            <a:r>
              <a:rPr lang="pt-BR" dirty="0" err="1"/>
              <a:t>JComponent</a:t>
            </a:r>
            <a:r>
              <a:rPr lang="pt-BR" dirty="0"/>
              <a:t>, como mostra o relacionamento </a:t>
            </a:r>
            <a:r>
              <a:rPr lang="en-US" dirty="0" err="1"/>
              <a:t>seguinte</a:t>
            </a:r>
            <a:r>
              <a:rPr lang="en-US" dirty="0"/>
              <a:t>:</a:t>
            </a:r>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p>
        </p:txBody>
      </p:sp>
    </p:spTree>
    <p:extLst>
      <p:ext uri="{BB962C8B-B14F-4D97-AF65-F5344CB8AC3E}">
        <p14:creationId xmlns:p14="http://schemas.microsoft.com/office/powerpoint/2010/main" val="1353243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723" y="2348880"/>
            <a:ext cx="6725653" cy="329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816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aplicativo seguinte apresenta uma janela que contém uma caixa de combinação e um botão. Quando selecionamos um item no </a:t>
            </a:r>
            <a:r>
              <a:rPr lang="pt-BR" sz="2800" dirty="0" err="1"/>
              <a:t>JComboBox</a:t>
            </a:r>
            <a:r>
              <a:rPr lang="pt-BR" sz="2800" dirty="0"/>
              <a:t> e pressionamos o botão, Exibir o valor do item selecionado é exibido em uma caixa de mensagem. Eis a listagem para o exemplo:</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567654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400" dirty="0"/>
              <a:t>Classe </a:t>
            </a:r>
            <a:r>
              <a:rPr lang="pt-BR" sz="2400" dirty="0" err="1"/>
              <a:t>JComboBox</a:t>
            </a:r>
            <a:r>
              <a:rPr lang="pt-BR" sz="2400" dirty="0"/>
              <a:t> (</a:t>
            </a:r>
            <a:r>
              <a:rPr lang="pt-BR" sz="2400" dirty="0" err="1"/>
              <a:t>cont</a:t>
            </a:r>
            <a:r>
              <a:rPr lang="pt-BR" sz="2400"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0573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Em seguida temos um vetor de nomes de cidades que será usado para definimos os itens da caixa de combinação:</a:t>
            </a:r>
          </a:p>
          <a:p>
            <a:pPr marL="45720" indent="0" algn="just">
              <a:buNone/>
            </a:pPr>
            <a:r>
              <a:rPr lang="pt-BR" sz="1600" b="1" dirty="0" err="1"/>
              <a:t>String</a:t>
            </a:r>
            <a:r>
              <a:rPr lang="pt-BR" sz="1600" b="1" dirty="0"/>
              <a:t> cidades[] = {"Rio de </a:t>
            </a:r>
            <a:r>
              <a:rPr lang="pt-BR" sz="1600" b="1" dirty="0" err="1"/>
              <a:t>Janeiro","São</a:t>
            </a:r>
            <a:r>
              <a:rPr lang="pt-BR" sz="1600" b="1" dirty="0"/>
              <a:t> </a:t>
            </a:r>
            <a:r>
              <a:rPr lang="pt-BR" sz="1600" b="1" dirty="0" err="1"/>
              <a:t>Paulo","Minas</a:t>
            </a:r>
            <a:r>
              <a:rPr lang="pt-BR" sz="1600" b="1" dirty="0"/>
              <a:t> </a:t>
            </a:r>
            <a:r>
              <a:rPr lang="pt-BR" sz="1600" b="1" dirty="0" err="1"/>
              <a:t>Gerais","Espírito</a:t>
            </a:r>
            <a:r>
              <a:rPr lang="pt-BR" sz="1600" b="1" dirty="0"/>
              <a:t>   </a:t>
            </a:r>
            <a:r>
              <a:rPr lang="pt-BR" sz="1600" b="1" dirty="0" err="1"/>
              <a:t>Santo","Bahia","Pernambuco","Rio</a:t>
            </a:r>
            <a:r>
              <a:rPr lang="pt-BR" sz="1600" b="1" dirty="0"/>
              <a:t> Grande do </a:t>
            </a:r>
            <a:r>
              <a:rPr lang="pt-BR" sz="1600" b="1" dirty="0" err="1"/>
              <a:t>Sul","Acre</a:t>
            </a:r>
            <a:r>
              <a:rPr lang="pt-BR" sz="1600" b="1" dirty="0"/>
              <a:t>"};</a:t>
            </a:r>
          </a:p>
          <a:p>
            <a:pPr algn="just"/>
            <a:r>
              <a:rPr lang="pt-BR" dirty="0"/>
              <a:t>Temos um vetor de oito elementos que são atribuídos à caixa de combinação com a seguinte instrução:</a:t>
            </a:r>
          </a:p>
          <a:p>
            <a:pPr marL="45720" indent="0" algn="just">
              <a:buNone/>
            </a:pPr>
            <a:r>
              <a:rPr lang="pt-BR" b="1" dirty="0"/>
              <a:t>   lista = new </a:t>
            </a:r>
            <a:r>
              <a:rPr lang="pt-BR" b="1" dirty="0" err="1"/>
              <a:t>JComboBox</a:t>
            </a:r>
            <a:r>
              <a:rPr lang="pt-BR" b="1" dirty="0"/>
              <a:t>(cidades);</a:t>
            </a:r>
          </a:p>
          <a:p>
            <a:pPr algn="just"/>
            <a:r>
              <a:rPr lang="pt-BR" dirty="0"/>
              <a:t>Um objeto da classe </a:t>
            </a:r>
            <a:r>
              <a:rPr lang="pt-BR" dirty="0" err="1"/>
              <a:t>JComboBox</a:t>
            </a:r>
            <a:r>
              <a:rPr lang="pt-BR" dirty="0"/>
              <a:t> já possui barras de rolagem. Tiramos proveito desse fator efetuamos uma chamada ao metido </a:t>
            </a:r>
            <a:r>
              <a:rPr lang="pt-BR" dirty="0" err="1"/>
              <a:t>setMaximumRowCount</a:t>
            </a:r>
            <a:r>
              <a:rPr lang="pt-BR" dirty="0"/>
              <a:t> para definir a quantidade e itens visíveis na lista sem a necessidade de acionar as barras de rolagem:</a:t>
            </a:r>
          </a:p>
          <a:p>
            <a:pPr marL="45720" indent="0" algn="just">
              <a:buNone/>
            </a:pPr>
            <a:r>
              <a:rPr lang="pt-BR" b="1" dirty="0"/>
              <a:t>           </a:t>
            </a:r>
            <a:r>
              <a:rPr lang="pt-BR" b="1" dirty="0" err="1"/>
              <a:t>lista.setMaximumRowCount</a:t>
            </a:r>
            <a:r>
              <a:rPr lang="pt-BR" b="1" dirty="0"/>
              <a:t>(5);</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12523273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 processo usado para exibir o item selecionado é o mesmo que usamos para as caixas de listagem.</a:t>
            </a:r>
          </a:p>
          <a:p>
            <a:pPr marL="594360" lvl="2" indent="0">
              <a:buNone/>
            </a:pPr>
            <a:r>
              <a:rPr lang="pt-BR" sz="2000" dirty="0" err="1"/>
              <a:t>exibir.addActionListener</a:t>
            </a:r>
            <a:r>
              <a:rPr lang="pt-BR" sz="2000" dirty="0"/>
              <a:t>(</a:t>
            </a:r>
            <a:r>
              <a:rPr lang="en-US" sz="2000" dirty="0"/>
              <a:t>new </a:t>
            </a:r>
            <a:r>
              <a:rPr lang="en-US" sz="2000" dirty="0" err="1"/>
              <a:t>ActionListener</a:t>
            </a:r>
            <a:r>
              <a:rPr lang="en-US" sz="2000" dirty="0"/>
              <a:t>(){public void </a:t>
            </a:r>
            <a:r>
              <a:rPr lang="en-US" sz="2000" dirty="0" err="1"/>
              <a:t>actionPerformed</a:t>
            </a:r>
            <a:r>
              <a:rPr lang="en-US" sz="2000" dirty="0"/>
              <a:t>(</a:t>
            </a:r>
            <a:r>
              <a:rPr lang="en-US" sz="2000" dirty="0" err="1"/>
              <a:t>ActionEvent</a:t>
            </a:r>
            <a:r>
              <a:rPr lang="en-US" sz="2000" dirty="0"/>
              <a:t> e){</a:t>
            </a:r>
            <a:r>
              <a:rPr lang="pt-BR" sz="2000" dirty="0" err="1"/>
              <a:t>rotulo.setText</a:t>
            </a:r>
            <a:r>
              <a:rPr lang="pt-BR" sz="2000" dirty="0"/>
              <a:t>("o estado é: “+</a:t>
            </a:r>
            <a:r>
              <a:rPr lang="pt-BR" sz="2000" dirty="0" err="1"/>
              <a:t>lista.getSelectedItem</a:t>
            </a:r>
            <a:r>
              <a:rPr lang="pt-BR" sz="2000" dirty="0"/>
              <a:t>().</a:t>
            </a:r>
            <a:r>
              <a:rPr lang="pt-BR" sz="2000" dirty="0" err="1"/>
              <a:t>toString</a:t>
            </a:r>
            <a:r>
              <a:rPr lang="pt-BR" sz="2000" dirty="0"/>
              <a:t>());</a:t>
            </a:r>
          </a:p>
          <a:p>
            <a:pPr marL="594360" lvl="2" indent="0">
              <a:buNone/>
            </a:pPr>
            <a:r>
              <a:rPr lang="pt-BR" sz="2000" dirty="0"/>
              <a:t>}});</a:t>
            </a:r>
          </a:p>
          <a:p>
            <a:pPr marL="594360" lvl="2" indent="0">
              <a:buNone/>
            </a:pPr>
            <a:r>
              <a:rPr lang="pt-BR" sz="2000" dirty="0" err="1"/>
              <a:t>tela.add</a:t>
            </a:r>
            <a:r>
              <a:rPr lang="pt-BR" sz="2000" dirty="0"/>
              <a:t>(lista);</a:t>
            </a:r>
          </a:p>
          <a:p>
            <a:pPr marL="594360" lvl="2" indent="0">
              <a:buNone/>
            </a:pPr>
            <a:r>
              <a:rPr lang="pt-BR" sz="2000" dirty="0" err="1"/>
              <a:t>tela.add</a:t>
            </a:r>
            <a:r>
              <a:rPr lang="pt-BR" sz="2000" dirty="0"/>
              <a:t>(exibir);</a:t>
            </a:r>
          </a:p>
          <a:p>
            <a:pPr marL="594360" lvl="2" indent="0">
              <a:buNone/>
            </a:pPr>
            <a:r>
              <a:rPr lang="en-US" sz="2000" dirty="0" err="1"/>
              <a:t>tela.add</a:t>
            </a:r>
            <a:r>
              <a:rPr lang="en-US" sz="2000" dirty="0"/>
              <a:t>(</a:t>
            </a:r>
            <a:r>
              <a:rPr lang="en-US" sz="2000" dirty="0" err="1"/>
              <a:t>rotulo</a:t>
            </a:r>
            <a:r>
              <a:rPr lang="en-US" sz="2000" dirty="0"/>
              <a:t>);</a:t>
            </a:r>
            <a:endParaRPr lang="pt-BR" sz="2000" dirty="0"/>
          </a:p>
          <a:p>
            <a:pPr marL="594360" lvl="2" indent="0">
              <a:buNone/>
            </a:pPr>
            <a:r>
              <a:rPr lang="en-US" sz="2000" dirty="0" err="1"/>
              <a:t>setSize</a:t>
            </a:r>
            <a:r>
              <a:rPr lang="en-US" sz="2000" dirty="0"/>
              <a:t>(400, 250);</a:t>
            </a:r>
            <a:endParaRPr lang="pt-BR" sz="2000" dirty="0"/>
          </a:p>
          <a:p>
            <a:pPr marL="594360" lvl="2" indent="0">
              <a:buNone/>
            </a:pPr>
            <a:r>
              <a:rPr lang="en-US" sz="2000" dirty="0" err="1"/>
              <a:t>setVisible</a:t>
            </a:r>
            <a:r>
              <a:rPr lang="en-US" sz="2000" dirty="0"/>
              <a:t>(true);</a:t>
            </a:r>
            <a:endParaRPr lang="pt-BR" sz="2000" dirty="0"/>
          </a:p>
          <a:p>
            <a:pPr marL="594360" lvl="2" indent="0">
              <a:buNone/>
            </a:pPr>
            <a:r>
              <a:rPr lang="pt-BR" sz="2000"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4953095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800" b="1" dirty="0"/>
              <a:t>Como criar uma caixa de combinação editável</a:t>
            </a:r>
          </a:p>
          <a:p>
            <a:pPr algn="just"/>
            <a:r>
              <a:rPr lang="pt-BR" sz="2400" dirty="0"/>
              <a:t>Se você experimentou com o exemplo anterior deve ter percebido que a caixa de combinação é somente leitura, ou seja, estamos limitados aos itens disponíveis para a escolha.</a:t>
            </a:r>
          </a:p>
          <a:p>
            <a:pPr algn="just"/>
            <a:r>
              <a:rPr lang="pt-BR" sz="2400" dirty="0"/>
              <a:t>Existe, porém, uma forma de permitir que o usuário digite o valor desejado em uma caixa de combinação. Basta efetuar uma chamada ao método </a:t>
            </a:r>
            <a:r>
              <a:rPr lang="pt-BR" sz="2400" b="1" i="1" dirty="0" err="1"/>
              <a:t>setEditable</a:t>
            </a:r>
            <a:r>
              <a:rPr lang="pt-BR" sz="2400" dirty="0"/>
              <a:t> fornecendo o valor </a:t>
            </a:r>
            <a:r>
              <a:rPr lang="pt-BR" sz="2400" dirty="0" err="1"/>
              <a:t>true</a:t>
            </a:r>
            <a:r>
              <a:rPr lang="pt-BR" sz="2400" dirty="0"/>
              <a:t> como argumento:</a:t>
            </a:r>
          </a:p>
          <a:p>
            <a:pPr marL="45720" indent="0" algn="just">
              <a:buNone/>
            </a:pPr>
            <a:r>
              <a:rPr lang="pt-BR" sz="2400" b="1" i="1" dirty="0"/>
              <a:t>   </a:t>
            </a:r>
            <a:r>
              <a:rPr lang="pt-BR" sz="2400" b="1" i="1" dirty="0" err="1"/>
              <a:t>lista.setEditable</a:t>
            </a:r>
            <a:r>
              <a:rPr lang="pt-BR" sz="2400" b="1" i="1" dirty="0"/>
              <a:t>(</a:t>
            </a:r>
            <a:r>
              <a:rPr lang="pt-BR" sz="2400" b="1" i="1" dirty="0" err="1"/>
              <a:t>true</a:t>
            </a:r>
            <a:r>
              <a:rPr lang="pt-BR" sz="2400" b="1" i="1" dirty="0"/>
              <a:t>);</a:t>
            </a:r>
          </a:p>
          <a:p>
            <a:endParaRPr lang="pt-BR" dirty="0"/>
          </a:p>
        </p:txBody>
      </p:sp>
      <p:sp>
        <p:nvSpPr>
          <p:cNvPr id="3" name="Título 2"/>
          <p:cNvSpPr>
            <a:spLocks noGrp="1"/>
          </p:cNvSpPr>
          <p:nvPr>
            <p:ph type="title"/>
          </p:nvPr>
        </p:nvSpPr>
        <p:spPr/>
        <p:txBody>
          <a:bodyPr/>
          <a:lstStyle/>
          <a:p>
            <a:r>
              <a:rPr lang="pt-BR" dirty="0"/>
              <a:t>classe </a:t>
            </a:r>
            <a:r>
              <a:rPr lang="pt-BR" dirty="0" err="1"/>
              <a:t>JComboBox</a:t>
            </a:r>
            <a:r>
              <a:rPr lang="pt-BR" dirty="0"/>
              <a:t> </a:t>
            </a:r>
            <a:r>
              <a:rPr lang="pt-BR" sz="2000" dirty="0"/>
              <a:t>(</a:t>
            </a:r>
            <a:r>
              <a:rPr lang="pt-BR" sz="2000" dirty="0" err="1"/>
              <a:t>cont</a:t>
            </a:r>
            <a:r>
              <a:rPr lang="pt-BR" sz="2000" dirty="0"/>
              <a:t>)</a:t>
            </a:r>
            <a:endParaRPr lang="pt-BR" dirty="0"/>
          </a:p>
        </p:txBody>
      </p:sp>
    </p:spTree>
    <p:extLst>
      <p:ext uri="{BB962C8B-B14F-4D97-AF65-F5344CB8AC3E}">
        <p14:creationId xmlns:p14="http://schemas.microsoft.com/office/powerpoint/2010/main" val="2078684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5616624"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936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a:t>
            </a:r>
          </a:p>
        </p:txBody>
      </p:sp>
      <p:pic>
        <p:nvPicPr>
          <p:cNvPr id="5" name="Imagem 4"/>
          <p:cNvPicPr>
            <a:picLocks noChangeAspect="1"/>
          </p:cNvPicPr>
          <p:nvPr/>
        </p:nvPicPr>
        <p:blipFill>
          <a:blip r:embed="rId2"/>
          <a:stretch>
            <a:fillRect/>
          </a:stretch>
        </p:blipFill>
        <p:spPr>
          <a:xfrm>
            <a:off x="381000" y="1844824"/>
            <a:ext cx="8352928" cy="4608512"/>
          </a:xfrm>
          <a:prstGeom prst="rect">
            <a:avLst/>
          </a:prstGeom>
        </p:spPr>
      </p:pic>
    </p:spTree>
    <p:extLst>
      <p:ext uri="{BB962C8B-B14F-4D97-AF65-F5344CB8AC3E}">
        <p14:creationId xmlns:p14="http://schemas.microsoft.com/office/powerpoint/2010/main" val="2790753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Botão Limpar as Caixa de Texto </a:t>
            </a:r>
            <a:r>
              <a:rPr lang="pt-BR" sz="1400" dirty="0"/>
              <a:t>(cont.)</a:t>
            </a:r>
          </a:p>
        </p:txBody>
      </p:sp>
      <p:pic>
        <p:nvPicPr>
          <p:cNvPr id="4" name="Imagem 3"/>
          <p:cNvPicPr>
            <a:picLocks noChangeAspect="1"/>
          </p:cNvPicPr>
          <p:nvPr/>
        </p:nvPicPr>
        <p:blipFill>
          <a:blip r:embed="rId2"/>
          <a:stretch>
            <a:fillRect/>
          </a:stretch>
        </p:blipFill>
        <p:spPr>
          <a:xfrm>
            <a:off x="179512" y="1700808"/>
            <a:ext cx="5942990" cy="4104456"/>
          </a:xfrm>
          <a:prstGeom prst="rect">
            <a:avLst/>
          </a:prstGeom>
        </p:spPr>
      </p:pic>
      <p:sp>
        <p:nvSpPr>
          <p:cNvPr id="5" name="CaixaDeTexto 4"/>
          <p:cNvSpPr txBox="1"/>
          <p:nvPr/>
        </p:nvSpPr>
        <p:spPr>
          <a:xfrm>
            <a:off x="6122502" y="1706286"/>
            <a:ext cx="2606084" cy="5078313"/>
          </a:xfrm>
          <a:prstGeom prst="rect">
            <a:avLst/>
          </a:prstGeom>
          <a:noFill/>
        </p:spPr>
        <p:txBody>
          <a:bodyPr wrap="square" rtlCol="0">
            <a:spAutoFit/>
          </a:bodyPr>
          <a:lstStyle/>
          <a:p>
            <a:pPr algn="just"/>
            <a:r>
              <a:rPr lang="pt-BR" dirty="0"/>
              <a:t>No aplicativo somente as linhas que vão limpar as caixas de</a:t>
            </a:r>
          </a:p>
          <a:p>
            <a:pPr algn="just"/>
            <a:r>
              <a:rPr lang="pt-BR" dirty="0"/>
              <a:t>texto e passar o foco para a primeira caixa vejam:</a:t>
            </a:r>
          </a:p>
          <a:p>
            <a:pPr algn="just"/>
            <a:r>
              <a:rPr lang="pt-BR" dirty="0"/>
              <a:t>texto1.setText(</a:t>
            </a:r>
            <a:r>
              <a:rPr lang="pt-BR" dirty="0" err="1"/>
              <a:t>null</a:t>
            </a:r>
            <a:r>
              <a:rPr lang="pt-BR" dirty="0"/>
              <a:t>); ou texto1.setText(“”);</a:t>
            </a:r>
          </a:p>
          <a:p>
            <a:pPr algn="just"/>
            <a:r>
              <a:rPr lang="pt-BR" dirty="0"/>
              <a:t>texto2.setText(</a:t>
            </a:r>
            <a:r>
              <a:rPr lang="pt-BR" dirty="0" err="1"/>
              <a:t>null</a:t>
            </a:r>
            <a:r>
              <a:rPr lang="pt-BR" dirty="0"/>
              <a:t>); ou texto2.setText(“”);</a:t>
            </a:r>
          </a:p>
          <a:p>
            <a:pPr algn="just"/>
            <a:r>
              <a:rPr lang="pt-BR" dirty="0"/>
              <a:t>texto1.requestFocus();</a:t>
            </a:r>
          </a:p>
          <a:p>
            <a:pPr algn="just"/>
            <a:r>
              <a:rPr lang="pt-BR" dirty="0"/>
              <a:t>É atribuído </a:t>
            </a:r>
            <a:r>
              <a:rPr lang="pt-BR" dirty="0" err="1"/>
              <a:t>null</a:t>
            </a:r>
            <a:r>
              <a:rPr lang="pt-BR" dirty="0"/>
              <a:t> dentro das caixas, pois nulo significa vazio e </a:t>
            </a:r>
            <a:r>
              <a:rPr lang="pt-BR" dirty="0" err="1"/>
              <a:t>requestFocus</a:t>
            </a:r>
            <a:r>
              <a:rPr lang="pt-BR" dirty="0"/>
              <a:t>()</a:t>
            </a:r>
          </a:p>
          <a:p>
            <a:pPr algn="just"/>
            <a:r>
              <a:rPr lang="pt-BR" dirty="0"/>
              <a:t>passa o foco para a caixa selecionada pelo usuário.</a:t>
            </a:r>
          </a:p>
        </p:txBody>
      </p:sp>
    </p:spTree>
    <p:extLst>
      <p:ext uri="{BB962C8B-B14F-4D97-AF65-F5344CB8AC3E}">
        <p14:creationId xmlns:p14="http://schemas.microsoft.com/office/powerpoint/2010/main" val="75336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Vamos analisar cada linha do aplicativo.</a:t>
            </a:r>
          </a:p>
          <a:p>
            <a:pPr marL="45720" indent="0" algn="just">
              <a:buNone/>
            </a:pPr>
            <a:r>
              <a:rPr lang="pt-BR" dirty="0"/>
              <a:t>Tenha a certeza de importar esse pacote em todos os aplicativos de interface gráfica que estiver escrevendo:</a:t>
            </a:r>
          </a:p>
          <a:p>
            <a:pPr marL="45720" indent="0" algn="just">
              <a:buNone/>
            </a:pPr>
            <a:r>
              <a:rPr lang="pt-BR" dirty="0"/>
              <a:t> </a:t>
            </a:r>
            <a:r>
              <a:rPr lang="pt-BR" dirty="0" err="1"/>
              <a:t>import</a:t>
            </a:r>
            <a:r>
              <a:rPr lang="pt-BR" dirty="0"/>
              <a:t> </a:t>
            </a:r>
            <a:r>
              <a:rPr lang="pt-BR" dirty="0" err="1"/>
              <a:t>javax.swing</a:t>
            </a:r>
            <a:r>
              <a:rPr lang="pt-BR" dirty="0"/>
              <a:t>.*;</a:t>
            </a:r>
          </a:p>
          <a:p>
            <a:pPr marL="45720" indent="0" algn="just">
              <a:buNone/>
            </a:pPr>
            <a:r>
              <a:rPr lang="pt-BR" dirty="0"/>
              <a:t>Em seguida temos a definição da classe principal:</a:t>
            </a:r>
          </a:p>
          <a:p>
            <a:pPr marL="45720" indent="0" algn="just">
              <a:buNone/>
            </a:pPr>
            <a:r>
              <a:rPr lang="pt-BR" dirty="0" err="1"/>
              <a:t>public</a:t>
            </a:r>
            <a:r>
              <a:rPr lang="pt-BR" dirty="0"/>
              <a:t> </a:t>
            </a:r>
            <a:r>
              <a:rPr lang="pt-BR" dirty="0" err="1"/>
              <a:t>class</a:t>
            </a:r>
            <a:r>
              <a:rPr lang="pt-BR" dirty="0"/>
              <a:t> </a:t>
            </a:r>
            <a:r>
              <a:rPr lang="pt-BR" dirty="0" err="1"/>
              <a:t>PrimeiraJanela</a:t>
            </a:r>
            <a:r>
              <a:rPr lang="pt-BR" dirty="0"/>
              <a:t> </a:t>
            </a:r>
            <a:r>
              <a:rPr lang="pt-BR" dirty="0" err="1"/>
              <a:t>extends</a:t>
            </a:r>
            <a:r>
              <a:rPr lang="pt-BR" dirty="0"/>
              <a:t> </a:t>
            </a:r>
            <a:r>
              <a:rPr lang="pt-BR" dirty="0" err="1"/>
              <a:t>JFrame</a:t>
            </a:r>
            <a:endParaRPr lang="pt-BR" dirty="0"/>
          </a:p>
          <a:p>
            <a:pPr marL="45720" indent="0" algn="just">
              <a:buNone/>
            </a:pPr>
            <a:r>
              <a:rPr lang="pt-BR" dirty="0"/>
              <a:t>{</a:t>
            </a:r>
          </a:p>
          <a:p>
            <a:pPr marL="45720" indent="0" algn="just">
              <a:buNone/>
            </a:pPr>
            <a:r>
              <a:rPr lang="pt-BR" dirty="0"/>
              <a:t>// a implementação da classe vai aqui.</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a:t>Analisando Aplicativo</a:t>
            </a:r>
          </a:p>
        </p:txBody>
      </p:sp>
    </p:spTree>
    <p:extLst>
      <p:ext uri="{BB962C8B-B14F-4D97-AF65-F5344CB8AC3E}">
        <p14:creationId xmlns:p14="http://schemas.microsoft.com/office/powerpoint/2010/main" val="3818376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classe </a:t>
            </a:r>
            <a:r>
              <a:rPr lang="pt-BR" dirty="0" err="1"/>
              <a:t>JCheckBox</a:t>
            </a:r>
            <a:r>
              <a:rPr lang="pt-BR" dirty="0"/>
              <a:t> é usada quando precisamos de controles como caixas de seleção que podem ser marcados ou  desmarcados pelo usuário e oferecem feedback visual de modo percebemos seu estado atual. O uso de caixas de seleção é </a:t>
            </a:r>
            <a:r>
              <a:rPr lang="pt-BR" dirty="0" err="1"/>
              <a:t>freqüente</a:t>
            </a:r>
            <a:r>
              <a:rPr lang="pt-BR" dirty="0"/>
              <a:t> em ambientes em que o usuário deve selecionar uma ou mais das opções oferecidas.</a:t>
            </a:r>
          </a:p>
          <a:p>
            <a:pPr algn="just"/>
            <a:endParaRPr lang="pt-BR" dirty="0"/>
          </a:p>
        </p:txBody>
      </p:sp>
      <p:sp>
        <p:nvSpPr>
          <p:cNvPr id="3" name="Título 2"/>
          <p:cNvSpPr>
            <a:spLocks noGrp="1"/>
          </p:cNvSpPr>
          <p:nvPr>
            <p:ph type="title"/>
          </p:nvPr>
        </p:nvSpPr>
        <p:spPr/>
        <p:txBody>
          <a:bodyPr/>
          <a:lstStyle/>
          <a:p>
            <a:r>
              <a:rPr lang="pt-BR" dirty="0"/>
              <a:t>Entendendo </a:t>
            </a:r>
            <a:r>
              <a:rPr lang="pt-BR" dirty="0" err="1"/>
              <a:t>Jcheckbox</a:t>
            </a:r>
            <a:endParaRPr lang="pt-BR" dirty="0"/>
          </a:p>
        </p:txBody>
      </p:sp>
    </p:spTree>
    <p:extLst>
      <p:ext uri="{BB962C8B-B14F-4D97-AF65-F5344CB8AC3E}">
        <p14:creationId xmlns:p14="http://schemas.microsoft.com/office/powerpoint/2010/main" val="15102024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Entendendo </a:t>
            </a:r>
            <a:r>
              <a:rPr lang="pt-BR" sz="1800" dirty="0" err="1"/>
              <a:t>Jcheckbox</a:t>
            </a:r>
            <a:br>
              <a:rPr lang="pt-BR" sz="1800" dirty="0"/>
            </a:br>
            <a:r>
              <a:rPr lang="pt-BR" sz="1800" dirty="0"/>
              <a:t>(cont.)</a:t>
            </a:r>
            <a:br>
              <a:rPr lang="pt-BR" sz="1800" dirty="0"/>
            </a:br>
            <a:endParaRPr lang="pt-BR" sz="1800" dirty="0"/>
          </a:p>
        </p:txBody>
      </p:sp>
      <p:pic>
        <p:nvPicPr>
          <p:cNvPr id="5" name="Imagem 4"/>
          <p:cNvPicPr>
            <a:picLocks noChangeAspect="1"/>
          </p:cNvPicPr>
          <p:nvPr/>
        </p:nvPicPr>
        <p:blipFill>
          <a:blip r:embed="rId2"/>
          <a:stretch>
            <a:fillRect/>
          </a:stretch>
        </p:blipFill>
        <p:spPr>
          <a:xfrm>
            <a:off x="107504" y="188640"/>
            <a:ext cx="6768752" cy="6480720"/>
          </a:xfrm>
          <a:prstGeom prst="rect">
            <a:avLst/>
          </a:prstGeom>
        </p:spPr>
      </p:pic>
    </p:spTree>
    <p:extLst>
      <p:ext uri="{BB962C8B-B14F-4D97-AF65-F5344CB8AC3E}">
        <p14:creationId xmlns:p14="http://schemas.microsoft.com/office/powerpoint/2010/main" val="4282553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07504" y="116632"/>
            <a:ext cx="6768752" cy="6624736"/>
          </a:xfrm>
          <a:prstGeom prst="rect">
            <a:avLst/>
          </a:prstGeom>
        </p:spPr>
      </p:pic>
    </p:spTree>
    <p:extLst>
      <p:ext uri="{BB962C8B-B14F-4D97-AF65-F5344CB8AC3E}">
        <p14:creationId xmlns:p14="http://schemas.microsoft.com/office/powerpoint/2010/main" val="42819172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65864" y="2348880"/>
            <a:ext cx="6696743" cy="3960440"/>
          </a:xfrm>
        </p:spPr>
        <p:txBody>
          <a:bodyPr>
            <a:normAutofit fontScale="62500" lnSpcReduction="20000"/>
          </a:bodyPr>
          <a:lstStyle/>
          <a:p>
            <a:pPr algn="just"/>
            <a:r>
              <a:rPr lang="pt-BR" dirty="0"/>
              <a:t>O primeira passo para a construção deste exemplo foi declarar as referências global das instâncias da classe </a:t>
            </a:r>
            <a:r>
              <a:rPr lang="pt-BR" dirty="0" err="1"/>
              <a:t>JCheckBox</a:t>
            </a:r>
            <a:r>
              <a:rPr lang="pt-BR" dirty="0"/>
              <a:t>:</a:t>
            </a:r>
          </a:p>
          <a:p>
            <a:r>
              <a:rPr lang="pt-BR" dirty="0" err="1"/>
              <a:t>JCheckBox</a:t>
            </a:r>
            <a:r>
              <a:rPr lang="pt-BR" dirty="0"/>
              <a:t> </a:t>
            </a:r>
            <a:r>
              <a:rPr lang="pt-BR" dirty="0" err="1"/>
              <a:t>primeira,segunda,terceira,quarta,quinta</a:t>
            </a:r>
            <a:r>
              <a:rPr lang="pt-BR" dirty="0"/>
              <a:t>;</a:t>
            </a:r>
          </a:p>
          <a:p>
            <a:r>
              <a:rPr lang="pt-BR" dirty="0"/>
              <a:t>Mais adiante você entenderá por que essa variável precisa ser global. Em</a:t>
            </a:r>
          </a:p>
          <a:p>
            <a:r>
              <a:rPr lang="pt-BR" dirty="0"/>
              <a:t>Seguida temos a criação de cinco caixas de seleção. Veja o código para a primeira:</a:t>
            </a:r>
          </a:p>
          <a:p>
            <a:pPr lvl="1"/>
            <a:r>
              <a:rPr lang="pt-BR" b="1" dirty="0"/>
              <a:t>primeira = new </a:t>
            </a:r>
            <a:r>
              <a:rPr lang="pt-BR" b="1" dirty="0" err="1"/>
              <a:t>JCheckBox</a:t>
            </a:r>
            <a:r>
              <a:rPr lang="pt-BR" b="1" dirty="0"/>
              <a:t>("Java");</a:t>
            </a:r>
          </a:p>
          <a:p>
            <a:pPr lvl="1"/>
            <a:r>
              <a:rPr lang="pt-BR" b="1" dirty="0"/>
              <a:t>segunda = new </a:t>
            </a:r>
            <a:r>
              <a:rPr lang="pt-BR" b="1" dirty="0" err="1"/>
              <a:t>JCheckBox</a:t>
            </a:r>
            <a:r>
              <a:rPr lang="pt-BR" b="1" dirty="0"/>
              <a:t>("C++");</a:t>
            </a:r>
          </a:p>
          <a:p>
            <a:pPr lvl="1"/>
            <a:r>
              <a:rPr lang="pt-BR" b="1" dirty="0"/>
              <a:t>terceira = new </a:t>
            </a:r>
            <a:r>
              <a:rPr lang="pt-BR" b="1" dirty="0" err="1"/>
              <a:t>JCheckBox</a:t>
            </a:r>
            <a:r>
              <a:rPr lang="pt-BR" b="1" dirty="0"/>
              <a:t>("Delphi");</a:t>
            </a:r>
          </a:p>
          <a:p>
            <a:pPr lvl="1"/>
            <a:r>
              <a:rPr lang="en-US" b="1" dirty="0" err="1"/>
              <a:t>quarta</a:t>
            </a:r>
            <a:r>
              <a:rPr lang="en-US" b="1" dirty="0"/>
              <a:t> = new </a:t>
            </a:r>
            <a:r>
              <a:rPr lang="en-US" b="1" dirty="0" err="1"/>
              <a:t>JCheckBox</a:t>
            </a:r>
            <a:r>
              <a:rPr lang="en-US" b="1" dirty="0"/>
              <a:t>("Visual Basic");</a:t>
            </a:r>
          </a:p>
          <a:p>
            <a:pPr lvl="1"/>
            <a:r>
              <a:rPr lang="pt-BR" b="1" dirty="0"/>
              <a:t>quinta = new </a:t>
            </a:r>
            <a:r>
              <a:rPr lang="pt-BR" b="1" dirty="0" err="1"/>
              <a:t>JCheckBox</a:t>
            </a:r>
            <a:r>
              <a:rPr lang="pt-BR" b="1" dirty="0"/>
              <a:t>("Python</a:t>
            </a:r>
            <a:r>
              <a:rPr lang="pt-BR" dirty="0"/>
              <a:t>");</a:t>
            </a:r>
          </a:p>
        </p:txBody>
      </p:sp>
      <p:sp>
        <p:nvSpPr>
          <p:cNvPr id="4" name="Título 3"/>
          <p:cNvSpPr>
            <a:spLocks noGrp="1"/>
          </p:cNvSpPr>
          <p:nvPr>
            <p:ph type="title"/>
          </p:nvPr>
        </p:nvSpPr>
        <p:spPr>
          <a:xfrm>
            <a:off x="7020272" y="457200"/>
            <a:ext cx="1944216" cy="1673352"/>
          </a:xfrm>
        </p:spPr>
        <p:txBody>
          <a:bodyPr/>
          <a:lstStyle/>
          <a:p>
            <a:pPr algn="ctr"/>
            <a:r>
              <a:rPr lang="pt-BR" dirty="0"/>
              <a:t>Entendendo </a:t>
            </a:r>
            <a:r>
              <a:rPr lang="pt-BR" dirty="0" err="1"/>
              <a:t>Jcheckbox</a:t>
            </a:r>
            <a:br>
              <a:rPr lang="pt-BR" dirty="0"/>
            </a:br>
            <a:r>
              <a:rPr lang="pt-BR" dirty="0"/>
              <a:t>(cont.)</a:t>
            </a:r>
            <a:br>
              <a:rPr lang="pt-BR" dirty="0"/>
            </a:br>
            <a:endParaRPr lang="pt-BR" dirty="0"/>
          </a:p>
        </p:txBody>
      </p:sp>
      <p:pic>
        <p:nvPicPr>
          <p:cNvPr id="5" name="Imagem 4"/>
          <p:cNvPicPr>
            <a:picLocks noChangeAspect="1"/>
          </p:cNvPicPr>
          <p:nvPr/>
        </p:nvPicPr>
        <p:blipFill>
          <a:blip r:embed="rId2"/>
          <a:stretch>
            <a:fillRect/>
          </a:stretch>
        </p:blipFill>
        <p:spPr>
          <a:xfrm>
            <a:off x="165864" y="143928"/>
            <a:ext cx="6696743" cy="1944216"/>
          </a:xfrm>
          <a:prstGeom prst="rect">
            <a:avLst/>
          </a:prstGeom>
        </p:spPr>
      </p:pic>
    </p:spTree>
    <p:extLst>
      <p:ext uri="{BB962C8B-B14F-4D97-AF65-F5344CB8AC3E}">
        <p14:creationId xmlns:p14="http://schemas.microsoft.com/office/powerpoint/2010/main" val="3323692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92500" lnSpcReduction="10000"/>
          </a:bodyPr>
          <a:lstStyle/>
          <a:p>
            <a:r>
              <a:rPr lang="pt-BR" dirty="0"/>
              <a:t>Na primeira linha desse método criamos uma variável chamada escolhas do tipo </a:t>
            </a:r>
            <a:r>
              <a:rPr lang="pt-BR" b="1" dirty="0" err="1"/>
              <a:t>String</a:t>
            </a:r>
            <a:r>
              <a:rPr lang="pt-BR" dirty="0"/>
              <a:t> e definimos se conteúdo inicial como vazio. </a:t>
            </a:r>
          </a:p>
          <a:p>
            <a:r>
              <a:rPr lang="pt-BR" dirty="0"/>
              <a:t>Em seguida temos um laço </a:t>
            </a:r>
            <a:r>
              <a:rPr lang="pt-BR" b="1" dirty="0"/>
              <a:t>IF</a:t>
            </a:r>
            <a:r>
              <a:rPr lang="pt-BR" dirty="0"/>
              <a:t>, toda vez que você clicar no botão exibir ele fará a verificação e se a caixa de seleção for marcada o método </a:t>
            </a:r>
            <a:r>
              <a:rPr lang="pt-BR" b="1" dirty="0" err="1"/>
              <a:t>isSelected</a:t>
            </a:r>
            <a:r>
              <a:rPr lang="pt-BR" b="1" dirty="0"/>
              <a:t>() </a:t>
            </a:r>
            <a:r>
              <a:rPr lang="pt-BR" dirty="0"/>
              <a:t>testa o retorno se valor for verdadeira, o aplicativo armazenará o conteúdo na variável escolhas.</a:t>
            </a:r>
          </a:p>
          <a:p>
            <a:r>
              <a:rPr lang="pt-BR" dirty="0"/>
              <a:t>Toda vez que você marca uma caixa de seleção o método </a:t>
            </a:r>
            <a:r>
              <a:rPr lang="pt-BR" b="1" dirty="0" err="1"/>
              <a:t>setSelected</a:t>
            </a:r>
            <a:r>
              <a:rPr lang="pt-BR" b="1" dirty="0"/>
              <a:t>() </a:t>
            </a:r>
            <a:r>
              <a:rPr lang="pt-BR" dirty="0"/>
              <a:t>recebe o valor </a:t>
            </a:r>
            <a:r>
              <a:rPr lang="pt-BR" b="1" dirty="0" err="1"/>
              <a:t>true</a:t>
            </a:r>
            <a:r>
              <a:rPr lang="pt-BR" dirty="0"/>
              <a:t> (verdadeiro), e quando você desmarca a caixa de seleção o valor do método </a:t>
            </a:r>
            <a:r>
              <a:rPr lang="pt-BR" b="1" dirty="0" err="1"/>
              <a:t>setSelected</a:t>
            </a:r>
            <a:r>
              <a:rPr lang="pt-BR" b="1" dirty="0"/>
              <a:t>()</a:t>
            </a:r>
            <a:r>
              <a:rPr lang="pt-BR" dirty="0"/>
              <a:t>, recebe o valor de false (falso).</a:t>
            </a:r>
          </a:p>
          <a:p>
            <a:r>
              <a:rPr lang="pt-BR" dirty="0"/>
              <a:t>Utilize o método </a:t>
            </a:r>
            <a:r>
              <a:rPr lang="pt-BR" b="1" dirty="0" err="1"/>
              <a:t>setSelected</a:t>
            </a:r>
            <a:r>
              <a:rPr lang="pt-BR" b="1" dirty="0"/>
              <a:t>(</a:t>
            </a:r>
            <a:r>
              <a:rPr lang="pt-BR" b="1" dirty="0" err="1"/>
              <a:t>true</a:t>
            </a:r>
            <a:r>
              <a:rPr lang="pt-BR" b="1" dirty="0"/>
              <a:t>)</a:t>
            </a:r>
            <a:r>
              <a:rPr lang="pt-BR" dirty="0"/>
              <a:t> para a caixa de seleção desejada: </a:t>
            </a:r>
            <a:r>
              <a:rPr lang="pt-BR" b="1" dirty="0" err="1"/>
              <a:t>primeira.setSelected</a:t>
            </a:r>
            <a:r>
              <a:rPr lang="pt-BR" b="1" dirty="0"/>
              <a:t>(</a:t>
            </a:r>
            <a:r>
              <a:rPr lang="pt-BR" b="1" dirty="0" err="1"/>
              <a:t>true</a:t>
            </a:r>
            <a:r>
              <a:rPr lang="pt-BR" b="1" dirty="0"/>
              <a:t>)</a:t>
            </a:r>
            <a:r>
              <a:rPr lang="pt-BR" dirty="0"/>
              <a:t>; inicia a caixa de seleção marcada na linha 46.</a:t>
            </a:r>
          </a:p>
          <a:p>
            <a:r>
              <a:rPr lang="pt-BR" dirty="0"/>
              <a:t>Na linha  47 altera a cor da Letra do </a:t>
            </a:r>
            <a:r>
              <a:rPr lang="pt-BR" b="1" dirty="0" err="1"/>
              <a:t>JCheckBox:terceira.setForeground</a:t>
            </a:r>
            <a:r>
              <a:rPr lang="pt-BR" b="1" dirty="0"/>
              <a:t>(</a:t>
            </a:r>
            <a:r>
              <a:rPr lang="pt-BR" b="1" dirty="0" err="1"/>
              <a:t>Color.blue</a:t>
            </a:r>
            <a:r>
              <a:rPr lang="pt-BR" b="1" dirty="0"/>
              <a:t>)</a:t>
            </a:r>
            <a:r>
              <a:rPr lang="pt-BR" dirty="0"/>
              <a:t>;</a:t>
            </a:r>
          </a:p>
        </p:txBody>
      </p:sp>
      <p:sp>
        <p:nvSpPr>
          <p:cNvPr id="3" name="Título 2"/>
          <p:cNvSpPr>
            <a:spLocks noGrp="1"/>
          </p:cNvSpPr>
          <p:nvPr>
            <p:ph type="title"/>
          </p:nvPr>
        </p:nvSpPr>
        <p:spPr/>
        <p:txBody>
          <a:bodyPr/>
          <a:lstStyle/>
          <a:p>
            <a:r>
              <a:rPr lang="pt-BR" dirty="0"/>
              <a:t>Analise do botão exibir</a:t>
            </a:r>
          </a:p>
        </p:txBody>
      </p:sp>
    </p:spTree>
    <p:extLst>
      <p:ext uri="{BB962C8B-B14F-4D97-AF65-F5344CB8AC3E}">
        <p14:creationId xmlns:p14="http://schemas.microsoft.com/office/powerpoint/2010/main" val="21688696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1000" y="260648"/>
            <a:ext cx="8381260" cy="1149593"/>
          </a:xfrm>
        </p:spPr>
        <p:txBody>
          <a:bodyPr/>
          <a:lstStyle/>
          <a:p>
            <a:r>
              <a:rPr lang="pt-BR" sz="2800" dirty="0"/>
              <a:t>Uso da Classe </a:t>
            </a:r>
            <a:r>
              <a:rPr lang="pt-BR" sz="2800" dirty="0">
                <a:hlinkClick r:id="rId2" action="ppaction://hlinkfile"/>
              </a:rPr>
              <a:t>JRadioButton</a:t>
            </a:r>
            <a:r>
              <a:rPr lang="pt-BR" sz="2800" dirty="0"/>
              <a:t> para criar botões de opção com </a:t>
            </a:r>
            <a:r>
              <a:rPr lang="pt-BR" sz="2800" dirty="0" err="1"/>
              <a:t>JCOMbobox</a:t>
            </a:r>
            <a:r>
              <a:rPr lang="pt-BR" sz="2800" dirty="0"/>
              <a:t> e </a:t>
            </a:r>
            <a:r>
              <a:rPr lang="pt-BR" sz="2800" dirty="0" err="1"/>
              <a:t>jcheckbox</a:t>
            </a:r>
            <a:endParaRPr lang="pt-BR" sz="2800" dirty="0"/>
          </a:p>
        </p:txBody>
      </p:sp>
      <p:sp>
        <p:nvSpPr>
          <p:cNvPr id="5" name="CaixaDeTexto 4"/>
          <p:cNvSpPr txBox="1"/>
          <p:nvPr/>
        </p:nvSpPr>
        <p:spPr>
          <a:xfrm>
            <a:off x="107504" y="1657831"/>
            <a:ext cx="8784976" cy="4693593"/>
          </a:xfrm>
          <a:prstGeom prst="rect">
            <a:avLst/>
          </a:prstGeom>
          <a:noFill/>
        </p:spPr>
        <p:txBody>
          <a:bodyPr wrap="square" rtlCol="0">
            <a:spAutoFit/>
          </a:bodyPr>
          <a:lstStyle/>
          <a:p>
            <a:pPr algn="just"/>
            <a:r>
              <a:rPr lang="pt-BR" sz="2300" dirty="0">
                <a:latin typeface="Calibri" panose="020F0502020204030204" pitchFamily="34" charset="0"/>
              </a:rPr>
              <a:t>	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 </a:t>
            </a:r>
          </a:p>
          <a:p>
            <a:pPr algn="just"/>
            <a:r>
              <a:rPr lang="pt-BR" sz="2300" dirty="0">
                <a:latin typeface="Calibri" panose="020F0502020204030204" pitchFamily="34" charset="0"/>
              </a:rPr>
              <a:t>	Essa funcionalidade só é atingida quando usamos objeto da classe </a:t>
            </a:r>
            <a:r>
              <a:rPr lang="pt-BR" sz="2300" b="1" dirty="0" err="1">
                <a:latin typeface="Calibri" panose="020F0502020204030204" pitchFamily="34" charset="0"/>
              </a:rPr>
              <a:t>ButtonGroup</a:t>
            </a:r>
            <a:r>
              <a:rPr lang="pt-BR" sz="2300" dirty="0">
                <a:latin typeface="Calibri" panose="020F0502020204030204" pitchFamily="34" charset="0"/>
              </a:rPr>
              <a:t> para agrupar os itens de modo, que sempre que um item for selecionado, os demais sejam automaticamente desmarcados. 	O aplicativo seguinte apresenta uma janela com cinco botões de opção. Quando você clicar em exibir uma mensagem exibirá o valor selecionado e quando você clicar em outra opção a anterior será desmarcada</a:t>
            </a:r>
            <a:r>
              <a:rPr lang="pt-BR" dirty="0"/>
              <a:t>.</a:t>
            </a:r>
          </a:p>
        </p:txBody>
      </p:sp>
    </p:spTree>
    <p:extLst>
      <p:ext uri="{BB962C8B-B14F-4D97-AF65-F5344CB8AC3E}">
        <p14:creationId xmlns:p14="http://schemas.microsoft.com/office/powerpoint/2010/main" val="24542366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79512" y="188640"/>
            <a:ext cx="6696744" cy="6480720"/>
          </a:xfrm>
          <a:prstGeom prst="rect">
            <a:avLst/>
          </a:prstGeom>
        </p:spPr>
      </p:pic>
    </p:spTree>
    <p:extLst>
      <p:ext uri="{BB962C8B-B14F-4D97-AF65-F5344CB8AC3E}">
        <p14:creationId xmlns:p14="http://schemas.microsoft.com/office/powerpoint/2010/main" val="13170179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3" y="457200"/>
            <a:ext cx="1973602"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83280" y="169863"/>
            <a:ext cx="6692976" cy="6499497"/>
          </a:xfrm>
          <a:prstGeom prst="rect">
            <a:avLst/>
          </a:prstGeom>
        </p:spPr>
      </p:pic>
    </p:spTree>
    <p:extLst>
      <p:ext uri="{BB962C8B-B14F-4D97-AF65-F5344CB8AC3E}">
        <p14:creationId xmlns:p14="http://schemas.microsoft.com/office/powerpoint/2010/main" val="1276233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aplicativo com </a:t>
            </a:r>
            <a:r>
              <a:rPr lang="pt-BR" sz="1800" dirty="0" err="1"/>
              <a:t>ComboBox</a:t>
            </a:r>
            <a:r>
              <a:rPr lang="pt-BR" sz="1800" dirty="0"/>
              <a:t> </a:t>
            </a:r>
            <a:r>
              <a:rPr lang="pt-BR" sz="1800" dirty="0" err="1"/>
              <a:t>CheckBox</a:t>
            </a:r>
            <a:r>
              <a:rPr lang="pt-BR" sz="1800" dirty="0"/>
              <a:t> </a:t>
            </a:r>
            <a:r>
              <a:rPr lang="pt-BR" sz="1800" dirty="0" err="1"/>
              <a:t>RadioButton</a:t>
            </a:r>
            <a:endParaRPr lang="pt-BR" sz="1800"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34524632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76672"/>
            <a:ext cx="2016224" cy="1673352"/>
          </a:xfrm>
        </p:spPr>
        <p:txBody>
          <a:bodyPr/>
          <a:lstStyle/>
          <a:p>
            <a:pPr algn="ctr"/>
            <a:r>
              <a:rPr lang="pt-BR" dirty="0"/>
              <a:t>aplicativo com </a:t>
            </a:r>
            <a:r>
              <a:rPr lang="pt-BR" dirty="0" err="1"/>
              <a:t>ComboBox</a:t>
            </a:r>
            <a:r>
              <a:rPr lang="pt-BR" dirty="0"/>
              <a:t> </a:t>
            </a:r>
            <a:r>
              <a:rPr lang="pt-BR" dirty="0" err="1"/>
              <a:t>CheckBox</a:t>
            </a:r>
            <a:r>
              <a:rPr lang="pt-BR" dirty="0"/>
              <a:t> </a:t>
            </a:r>
            <a:r>
              <a:rPr lang="pt-BR" dirty="0" err="1"/>
              <a:t>RadioButton</a:t>
            </a:r>
            <a:endParaRPr lang="pt-BR" dirty="0"/>
          </a:p>
        </p:txBody>
      </p:sp>
      <p:pic>
        <p:nvPicPr>
          <p:cNvPr id="5" name="Imagem 4"/>
          <p:cNvPicPr>
            <a:picLocks noChangeAspect="1"/>
          </p:cNvPicPr>
          <p:nvPr/>
        </p:nvPicPr>
        <p:blipFill>
          <a:blip r:embed="rId2"/>
          <a:stretch>
            <a:fillRect/>
          </a:stretch>
        </p:blipFill>
        <p:spPr>
          <a:xfrm>
            <a:off x="165864" y="177571"/>
            <a:ext cx="6696744" cy="6491789"/>
          </a:xfrm>
          <a:prstGeom prst="rect">
            <a:avLst/>
          </a:prstGeom>
        </p:spPr>
      </p:pic>
    </p:spTree>
    <p:extLst>
      <p:ext uri="{BB962C8B-B14F-4D97-AF65-F5344CB8AC3E}">
        <p14:creationId xmlns:p14="http://schemas.microsoft.com/office/powerpoint/2010/main" val="62835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Observe como a classe </a:t>
            </a:r>
            <a:r>
              <a:rPr lang="pt-BR" dirty="0" err="1"/>
              <a:t>PrimeiraJanela</a:t>
            </a:r>
            <a:r>
              <a:rPr lang="pt-BR" dirty="0"/>
              <a:t>, que será a janela do aplicativo, herda da classe </a:t>
            </a:r>
            <a:r>
              <a:rPr lang="pt-BR" dirty="0" err="1"/>
              <a:t>JFrame</a:t>
            </a:r>
            <a:r>
              <a:rPr lang="pt-BR" dirty="0"/>
              <a:t>. A partir desse ponto, nossa classe possui todas as propriedades, métodos e eventos que precisamos para que o aplicativo possa ser minimizado, maximizado e fechado por meios dos botões na barra de títulos. </a:t>
            </a:r>
          </a:p>
          <a:p>
            <a:r>
              <a:rPr lang="pt-BR" dirty="0"/>
              <a:t>Dentro da classe temos o construtor padrão, que será invocado quando uma instância dessa classe for criada (o que acontecerá quando a janela for exibida na tela):</a:t>
            </a:r>
          </a:p>
          <a:p>
            <a:pPr marL="594360" lvl="2" indent="0">
              <a:buNone/>
            </a:pPr>
            <a:r>
              <a:rPr lang="pt-BR" sz="1900" dirty="0" err="1"/>
              <a:t>import</a:t>
            </a:r>
            <a:r>
              <a:rPr lang="pt-BR" sz="1900" dirty="0"/>
              <a:t> </a:t>
            </a:r>
            <a:r>
              <a:rPr lang="pt-BR" sz="1900" dirty="0" err="1"/>
              <a:t>javax.swing</a:t>
            </a:r>
            <a:r>
              <a:rPr lang="pt-BR" sz="1900" dirty="0"/>
              <a:t>.*;</a:t>
            </a:r>
          </a:p>
          <a:p>
            <a:pPr marL="594360" lvl="2" indent="0">
              <a:buNone/>
            </a:pPr>
            <a:r>
              <a:rPr lang="pt-BR" sz="1900" dirty="0" err="1"/>
              <a:t>public</a:t>
            </a:r>
            <a:r>
              <a:rPr lang="pt-BR" sz="1900" dirty="0"/>
              <a:t> </a:t>
            </a:r>
            <a:r>
              <a:rPr lang="pt-BR" sz="1900" dirty="0" err="1"/>
              <a:t>class</a:t>
            </a:r>
            <a:r>
              <a:rPr lang="pt-BR" sz="1900" dirty="0"/>
              <a:t> </a:t>
            </a:r>
            <a:r>
              <a:rPr lang="pt-BR" sz="1900" dirty="0" err="1"/>
              <a:t>PrimeiraJanela</a:t>
            </a:r>
            <a:r>
              <a:rPr lang="pt-BR" sz="1900" dirty="0"/>
              <a:t> </a:t>
            </a:r>
            <a:r>
              <a:rPr lang="pt-BR" sz="1900" dirty="0" err="1"/>
              <a:t>extends</a:t>
            </a:r>
            <a:r>
              <a:rPr lang="pt-BR" sz="1900" dirty="0"/>
              <a:t> </a:t>
            </a:r>
            <a:r>
              <a:rPr lang="pt-BR" sz="1900" dirty="0" err="1"/>
              <a:t>JFrame</a:t>
            </a:r>
            <a:endParaRPr lang="pt-BR" sz="1900" dirty="0"/>
          </a:p>
          <a:p>
            <a:pPr marL="594360" lvl="2" indent="0">
              <a:buNone/>
            </a:pPr>
            <a:r>
              <a:rPr lang="pt-BR" sz="1900" dirty="0"/>
              <a:t>{</a:t>
            </a:r>
          </a:p>
          <a:p>
            <a:pPr marL="594360" lvl="2" indent="0">
              <a:buNone/>
            </a:pPr>
            <a:r>
              <a:rPr lang="pt-BR" sz="1900" dirty="0" err="1"/>
              <a:t>public</a:t>
            </a:r>
            <a:r>
              <a:rPr lang="pt-BR" sz="1900" dirty="0"/>
              <a:t> </a:t>
            </a:r>
            <a:r>
              <a:rPr lang="pt-BR" sz="1900" dirty="0" err="1"/>
              <a:t>PrimeiraJanela</a:t>
            </a:r>
            <a:r>
              <a:rPr lang="pt-BR" sz="1900" dirty="0"/>
              <a:t>(){</a:t>
            </a:r>
          </a:p>
          <a:p>
            <a:pPr marL="594360" lvl="2" indent="0">
              <a:buNone/>
            </a:pPr>
            <a:r>
              <a:rPr lang="pt-BR" sz="1900" dirty="0" err="1"/>
              <a:t>super</a:t>
            </a:r>
            <a:r>
              <a:rPr lang="pt-BR" sz="1900" dirty="0"/>
              <a:t>("Nossa primeira janela");</a:t>
            </a:r>
          </a:p>
          <a:p>
            <a:pPr marL="594360" lvl="2" indent="0">
              <a:buNone/>
            </a:pPr>
            <a:r>
              <a:rPr lang="pt-BR" sz="1900" dirty="0" err="1"/>
              <a:t>setSize</a:t>
            </a:r>
            <a:r>
              <a:rPr lang="pt-BR" sz="1900" dirty="0"/>
              <a:t>(300, 150);</a:t>
            </a:r>
          </a:p>
          <a:p>
            <a:pPr marL="594360" lvl="2" indent="0">
              <a:buNone/>
            </a:pPr>
            <a:r>
              <a:rPr lang="pt-BR" sz="1900" dirty="0" err="1"/>
              <a:t>setVisible</a:t>
            </a:r>
            <a:r>
              <a:rPr lang="pt-BR" sz="1900" dirty="0"/>
              <a:t>(</a:t>
            </a:r>
            <a:r>
              <a:rPr lang="pt-BR" sz="1900" dirty="0" err="1"/>
              <a:t>true</a:t>
            </a:r>
            <a:r>
              <a:rPr lang="pt-BR" sz="1900" dirty="0"/>
              <a:t>); }</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p>
        </p:txBody>
      </p:sp>
    </p:spTree>
    <p:extLst>
      <p:ext uri="{BB962C8B-B14F-4D97-AF65-F5344CB8AC3E}">
        <p14:creationId xmlns:p14="http://schemas.microsoft.com/office/powerpoint/2010/main" val="2232955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900" dirty="0"/>
              <a:t>aplicativo com </a:t>
            </a:r>
            <a:r>
              <a:rPr lang="pt-BR" sz="1900" dirty="0" err="1"/>
              <a:t>ComboBox</a:t>
            </a:r>
            <a:r>
              <a:rPr lang="pt-BR" sz="1900" dirty="0"/>
              <a:t> </a:t>
            </a:r>
            <a:r>
              <a:rPr lang="pt-BR" sz="1900" dirty="0" err="1"/>
              <a:t>CheckBox</a:t>
            </a:r>
            <a:r>
              <a:rPr lang="pt-BR" sz="1900" dirty="0"/>
              <a:t> </a:t>
            </a:r>
            <a:r>
              <a:rPr lang="pt-BR" sz="1900" dirty="0" err="1"/>
              <a:t>RadioButton</a:t>
            </a:r>
            <a:endParaRPr lang="pt-BR" sz="1900" dirty="0"/>
          </a:p>
        </p:txBody>
      </p:sp>
      <p:pic>
        <p:nvPicPr>
          <p:cNvPr id="5" name="Imagem 4"/>
          <p:cNvPicPr>
            <a:picLocks noChangeAspect="1"/>
          </p:cNvPicPr>
          <p:nvPr/>
        </p:nvPicPr>
        <p:blipFill>
          <a:blip r:embed="rId2"/>
          <a:stretch>
            <a:fillRect/>
          </a:stretch>
        </p:blipFill>
        <p:spPr>
          <a:xfrm>
            <a:off x="165864" y="188640"/>
            <a:ext cx="6696744" cy="5544616"/>
          </a:xfrm>
          <a:prstGeom prst="rect">
            <a:avLst/>
          </a:prstGeom>
        </p:spPr>
      </p:pic>
    </p:spTree>
    <p:extLst>
      <p:ext uri="{BB962C8B-B14F-4D97-AF65-F5344CB8AC3E}">
        <p14:creationId xmlns:p14="http://schemas.microsoft.com/office/powerpoint/2010/main" val="1936033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As caixas de seleção fornecem uma maneira conveniente de oferecer ao usuário alguns itens dos quais ele pode escolher um, vários ou todos. Existem, no entanto, situações em que apenas um dos itens pode ser selecionado. Para esses casos temos os botões de opção. Botões de opção têm seu uso justificado em casos em que apenas uma das opções pode ser selecionada.</a:t>
            </a:r>
          </a:p>
          <a:p>
            <a:pPr algn="just"/>
            <a:r>
              <a:rPr lang="pt-BR" dirty="0"/>
              <a:t>Essa funcionalidade só é atingida quando usamos objeto da classe </a:t>
            </a:r>
            <a:r>
              <a:rPr lang="pt-BR" dirty="0" err="1"/>
              <a:t>ButtonGroup</a:t>
            </a:r>
            <a:r>
              <a:rPr lang="pt-BR" dirty="0"/>
              <a:t> para agrupar os itens de modo, que sempre que um item dor selecionado, os demais sejam automaticamente desmarcados.</a:t>
            </a:r>
          </a:p>
          <a:p>
            <a:pPr algn="just"/>
            <a:r>
              <a:rPr lang="pt-BR" dirty="0"/>
              <a:t>O aplicativo seguinte apresenta uma janela com cinco botões de opção.</a:t>
            </a:r>
          </a:p>
          <a:p>
            <a:pPr algn="just"/>
            <a:r>
              <a:rPr lang="pt-BR" dirty="0"/>
              <a:t>Quando você clicar em exibir uma mensagem exibirá o valor selecionado e quando você clicar em outra opção a anterior será desmarcada.</a:t>
            </a:r>
          </a:p>
          <a:p>
            <a:endParaRPr lang="pt-BR" dirty="0"/>
          </a:p>
        </p:txBody>
      </p:sp>
      <p:sp>
        <p:nvSpPr>
          <p:cNvPr id="3" name="Título 2"/>
          <p:cNvSpPr>
            <a:spLocks noGrp="1"/>
          </p:cNvSpPr>
          <p:nvPr>
            <p:ph type="title"/>
          </p:nvPr>
        </p:nvSpPr>
        <p:spPr/>
        <p:txBody>
          <a:bodyPr/>
          <a:lstStyle/>
          <a:p>
            <a:r>
              <a:rPr lang="pt-BR" dirty="0"/>
              <a:t>Uso da Classe </a:t>
            </a:r>
            <a:r>
              <a:rPr lang="pt-BR" dirty="0" err="1"/>
              <a:t>JRadioButton</a:t>
            </a:r>
            <a:r>
              <a:rPr lang="pt-BR" dirty="0"/>
              <a:t> para criar botões de opção</a:t>
            </a:r>
          </a:p>
        </p:txBody>
      </p:sp>
    </p:spTree>
    <p:extLst>
      <p:ext uri="{BB962C8B-B14F-4D97-AF65-F5344CB8AC3E}">
        <p14:creationId xmlns:p14="http://schemas.microsoft.com/office/powerpoint/2010/main" val="1537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additive="base">
                                        <p:cTn id="24"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59752" y="457200"/>
            <a:ext cx="1804736" cy="1673352"/>
          </a:xfrm>
        </p:spPr>
        <p:txBody>
          <a:bodyPr/>
          <a:lstStyle/>
          <a:p>
            <a:pPr algn="ctr"/>
            <a:r>
              <a:rPr lang="pt-BR" sz="1600" dirty="0"/>
              <a:t>aplicativo com </a:t>
            </a:r>
            <a:r>
              <a:rPr lang="pt-BR" sz="1600" dirty="0" err="1"/>
              <a:t>JRadioButton</a:t>
            </a:r>
            <a:br>
              <a:rPr lang="pt-BR" sz="1600" dirty="0"/>
            </a:br>
            <a:br>
              <a:rPr lang="pt-BR" sz="1600" dirty="0"/>
            </a:br>
            <a:endParaRPr lang="pt-BR" sz="1600" dirty="0"/>
          </a:p>
        </p:txBody>
      </p:sp>
      <p:pic>
        <p:nvPicPr>
          <p:cNvPr id="5" name="Imagem 4"/>
          <p:cNvPicPr>
            <a:picLocks noChangeAspect="1"/>
          </p:cNvPicPr>
          <p:nvPr/>
        </p:nvPicPr>
        <p:blipFill>
          <a:blip r:embed="rId2"/>
          <a:stretch>
            <a:fillRect/>
          </a:stretch>
        </p:blipFill>
        <p:spPr>
          <a:xfrm>
            <a:off x="179512" y="199977"/>
            <a:ext cx="6696744" cy="6437942"/>
          </a:xfrm>
          <a:prstGeom prst="rect">
            <a:avLst/>
          </a:prstGeom>
        </p:spPr>
      </p:pic>
    </p:spTree>
    <p:extLst>
      <p:ext uri="{BB962C8B-B14F-4D97-AF65-F5344CB8AC3E}">
        <p14:creationId xmlns:p14="http://schemas.microsoft.com/office/powerpoint/2010/main" val="3526599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815140" cy="1673352"/>
          </a:xfrm>
        </p:spPr>
        <p:txBody>
          <a:bodyPr/>
          <a:lstStyle/>
          <a:p>
            <a:pPr algn="ctr"/>
            <a:r>
              <a:rPr lang="pt-BR" sz="1600" dirty="0"/>
              <a:t>aplicativo com </a:t>
            </a:r>
            <a:r>
              <a:rPr lang="pt-BR" sz="1600" dirty="0" err="1"/>
              <a:t>JRadioButton</a:t>
            </a:r>
            <a:br>
              <a:rPr lang="pt-BR" sz="1600" dirty="0"/>
            </a:br>
            <a:r>
              <a:rPr lang="pt-BR" sz="1600" dirty="0"/>
              <a:t>(Cont.)</a:t>
            </a:r>
            <a:br>
              <a:rPr lang="pt-BR" sz="1600" dirty="0"/>
            </a:br>
            <a:endParaRPr lang="pt-BR" sz="1600" dirty="0"/>
          </a:p>
        </p:txBody>
      </p:sp>
      <p:pic>
        <p:nvPicPr>
          <p:cNvPr id="5" name="Imagem 4"/>
          <p:cNvPicPr>
            <a:picLocks noChangeAspect="1"/>
          </p:cNvPicPr>
          <p:nvPr/>
        </p:nvPicPr>
        <p:blipFill>
          <a:blip r:embed="rId2"/>
          <a:stretch>
            <a:fillRect/>
          </a:stretch>
        </p:blipFill>
        <p:spPr>
          <a:xfrm>
            <a:off x="173252" y="161344"/>
            <a:ext cx="6662060" cy="6552728"/>
          </a:xfrm>
          <a:prstGeom prst="rect">
            <a:avLst/>
          </a:prstGeom>
        </p:spPr>
      </p:pic>
    </p:spTree>
    <p:extLst>
      <p:ext uri="{BB962C8B-B14F-4D97-AF65-F5344CB8AC3E}">
        <p14:creationId xmlns:p14="http://schemas.microsoft.com/office/powerpoint/2010/main" val="27560094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7340" y="457200"/>
            <a:ext cx="1815140" cy="1673352"/>
          </a:xfrm>
        </p:spPr>
        <p:txBody>
          <a:bodyPr/>
          <a:lstStyle/>
          <a:p>
            <a:pPr algn="ctr"/>
            <a:r>
              <a:rPr lang="pt-BR" sz="1600" dirty="0"/>
              <a:t>aplicativo com </a:t>
            </a:r>
            <a:r>
              <a:rPr lang="pt-BR" sz="1600" dirty="0" err="1"/>
              <a:t>JRadioButton</a:t>
            </a:r>
            <a:br>
              <a:rPr lang="pt-BR" sz="1600" dirty="0"/>
            </a:br>
            <a:r>
              <a:rPr lang="pt-BR" sz="1600" dirty="0"/>
              <a:t>(cont.)</a:t>
            </a:r>
            <a:br>
              <a:rPr lang="pt-BR" sz="1600" dirty="0"/>
            </a:br>
            <a:r>
              <a:rPr lang="pt-BR" sz="1600" dirty="0"/>
              <a:t>   </a:t>
            </a:r>
          </a:p>
        </p:txBody>
      </p:sp>
      <p:pic>
        <p:nvPicPr>
          <p:cNvPr id="5" name="Imagem 4"/>
          <p:cNvPicPr>
            <a:picLocks noChangeAspect="1"/>
          </p:cNvPicPr>
          <p:nvPr/>
        </p:nvPicPr>
        <p:blipFill>
          <a:blip r:embed="rId2"/>
          <a:stretch>
            <a:fillRect/>
          </a:stretch>
        </p:blipFill>
        <p:spPr>
          <a:xfrm>
            <a:off x="193160" y="1124744"/>
            <a:ext cx="6624736" cy="3422433"/>
          </a:xfrm>
          <a:prstGeom prst="rect">
            <a:avLst/>
          </a:prstGeom>
        </p:spPr>
      </p:pic>
      <p:pic>
        <p:nvPicPr>
          <p:cNvPr id="7" name="Imagem 6"/>
          <p:cNvPicPr>
            <a:picLocks noChangeAspect="1"/>
          </p:cNvPicPr>
          <p:nvPr/>
        </p:nvPicPr>
        <p:blipFill>
          <a:blip r:embed="rId3"/>
          <a:stretch>
            <a:fillRect/>
          </a:stretch>
        </p:blipFill>
        <p:spPr>
          <a:xfrm>
            <a:off x="1124278" y="3717032"/>
            <a:ext cx="4762500" cy="2857500"/>
          </a:xfrm>
          <a:prstGeom prst="rect">
            <a:avLst/>
          </a:prstGeom>
        </p:spPr>
      </p:pic>
    </p:spTree>
    <p:extLst>
      <p:ext uri="{BB962C8B-B14F-4D97-AF65-F5344CB8AC3E}">
        <p14:creationId xmlns:p14="http://schemas.microsoft.com/office/powerpoint/2010/main" val="19649671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O processo de adicionar dicas aos botões é sempre uma boa </a:t>
            </a:r>
            <a:r>
              <a:rPr lang="pt-BR" sz="2800" dirty="0" err="1"/>
              <a:t>idéia</a:t>
            </a:r>
            <a:r>
              <a:rPr lang="pt-BR" sz="2800" dirty="0"/>
              <a:t> definir as dicas de ferramentas para que o usuário, ao posicionar o ponteiro do mouse sobre o controle (Botão), possa ter mais informações sobre a funcionalidade das ferramentas do aplicativo.</a:t>
            </a:r>
          </a:p>
          <a:p>
            <a:pPr algn="just"/>
            <a:r>
              <a:rPr lang="pt-BR" sz="2800" dirty="0"/>
              <a:t>Veja no aplicativo a seguir:</a:t>
            </a:r>
          </a:p>
        </p:txBody>
      </p:sp>
      <p:sp>
        <p:nvSpPr>
          <p:cNvPr id="3" name="Título 2"/>
          <p:cNvSpPr>
            <a:spLocks noGrp="1"/>
          </p:cNvSpPr>
          <p:nvPr>
            <p:ph type="title"/>
          </p:nvPr>
        </p:nvSpPr>
        <p:spPr/>
        <p:txBody>
          <a:bodyPr/>
          <a:lstStyle/>
          <a:p>
            <a:r>
              <a:rPr lang="pt-BR" dirty="0"/>
              <a:t>Como adicionar dica aos seus botões</a:t>
            </a:r>
          </a:p>
        </p:txBody>
      </p:sp>
    </p:spTree>
    <p:extLst>
      <p:ext uri="{BB962C8B-B14F-4D97-AF65-F5344CB8AC3E}">
        <p14:creationId xmlns:p14="http://schemas.microsoft.com/office/powerpoint/2010/main" val="3753651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79512" y="188640"/>
            <a:ext cx="5659419" cy="5276874"/>
          </a:xfrm>
          <a:prstGeom prst="rect">
            <a:avLst/>
          </a:prstGeom>
        </p:spPr>
      </p:pic>
      <p:pic>
        <p:nvPicPr>
          <p:cNvPr id="5" name="Imagem 4"/>
          <p:cNvPicPr>
            <a:picLocks noChangeAspect="1"/>
          </p:cNvPicPr>
          <p:nvPr/>
        </p:nvPicPr>
        <p:blipFill>
          <a:blip r:embed="rId3"/>
          <a:stretch>
            <a:fillRect/>
          </a:stretch>
        </p:blipFill>
        <p:spPr>
          <a:xfrm>
            <a:off x="4283968" y="5085184"/>
            <a:ext cx="2466350" cy="1586685"/>
          </a:xfrm>
          <a:prstGeom prst="rect">
            <a:avLst/>
          </a:prstGeom>
        </p:spPr>
      </p:pic>
      <p:sp>
        <p:nvSpPr>
          <p:cNvPr id="4" name="Título 3"/>
          <p:cNvSpPr>
            <a:spLocks noGrp="1"/>
          </p:cNvSpPr>
          <p:nvPr>
            <p:ph type="title"/>
          </p:nvPr>
        </p:nvSpPr>
        <p:spPr/>
        <p:txBody>
          <a:bodyPr/>
          <a:lstStyle/>
          <a:p>
            <a:pPr algn="ctr"/>
            <a:r>
              <a:rPr lang="pt-BR" dirty="0"/>
              <a:t>Exemplo de Botões com dicas</a:t>
            </a:r>
            <a:br>
              <a:rPr lang="pt-BR" dirty="0"/>
            </a:br>
            <a:endParaRPr lang="pt-BR" dirty="0"/>
          </a:p>
        </p:txBody>
      </p:sp>
    </p:spTree>
    <p:extLst>
      <p:ext uri="{BB962C8B-B14F-4D97-AF65-F5344CB8AC3E}">
        <p14:creationId xmlns:p14="http://schemas.microsoft.com/office/powerpoint/2010/main" val="694816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Se você observou atentamente a dica de ferramenta do exemplo anterior, deve ter percebido que o Java define o azul como cor de fundo e o  texto na cor preta. É possível acessar e manipular algumas das propriedades das dicas de ferramenta de modo a adequá-las às cores propostas em seus</a:t>
            </a:r>
          </a:p>
          <a:p>
            <a:pPr algn="just"/>
            <a:r>
              <a:rPr lang="pt-BR" sz="2400" dirty="0"/>
              <a:t>aplicativos. É uma técnica raramente usada, mas que surte efeitos bem interessantes.</a:t>
            </a:r>
          </a:p>
          <a:p>
            <a:pPr algn="just"/>
            <a:r>
              <a:rPr lang="pt-BR" sz="2400" dirty="0"/>
              <a:t>As dicas de ferramenta do Windows tem o amarelo como cor de fundo.</a:t>
            </a:r>
            <a:endParaRPr lang="pt-BR" dirty="0"/>
          </a:p>
        </p:txBody>
      </p:sp>
      <p:sp>
        <p:nvSpPr>
          <p:cNvPr id="3" name="Título 2"/>
          <p:cNvSpPr>
            <a:spLocks noGrp="1"/>
          </p:cNvSpPr>
          <p:nvPr>
            <p:ph type="title"/>
          </p:nvPr>
        </p:nvSpPr>
        <p:spPr/>
        <p:txBody>
          <a:bodyPr/>
          <a:lstStyle/>
          <a:p>
            <a:r>
              <a:rPr lang="pt-BR" dirty="0"/>
              <a:t>Adicionar cores diferentes as dicas</a:t>
            </a:r>
          </a:p>
        </p:txBody>
      </p:sp>
    </p:spTree>
    <p:extLst>
      <p:ext uri="{BB962C8B-B14F-4D97-AF65-F5344CB8AC3E}">
        <p14:creationId xmlns:p14="http://schemas.microsoft.com/office/powerpoint/2010/main" val="4127736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79511" y="304801"/>
            <a:ext cx="6644369" cy="1756048"/>
          </a:xfrm>
        </p:spPr>
        <p:txBody>
          <a:bodyPr>
            <a:normAutofit lnSpcReduction="10000"/>
          </a:bodyPr>
          <a:lstStyle/>
          <a:p>
            <a:pPr algn="just"/>
            <a:r>
              <a:rPr lang="en-US" dirty="0" err="1"/>
              <a:t>Basta</a:t>
            </a:r>
            <a:r>
              <a:rPr lang="en-US" dirty="0"/>
              <a:t> voce </a:t>
            </a:r>
            <a:r>
              <a:rPr lang="en-US" dirty="0" err="1"/>
              <a:t>adicionar</a:t>
            </a:r>
            <a:r>
              <a:rPr lang="en-US" dirty="0"/>
              <a:t> no </a:t>
            </a:r>
            <a:r>
              <a:rPr lang="en-US" dirty="0" err="1"/>
              <a:t>seu</a:t>
            </a:r>
            <a:r>
              <a:rPr lang="en-US" dirty="0"/>
              <a:t> </a:t>
            </a:r>
            <a:r>
              <a:rPr lang="en-US" dirty="0" err="1"/>
              <a:t>aplicativo</a:t>
            </a:r>
            <a:r>
              <a:rPr lang="en-US" dirty="0"/>
              <a:t> a </a:t>
            </a:r>
            <a:r>
              <a:rPr lang="en-US" dirty="0" err="1"/>
              <a:t>linha</a:t>
            </a:r>
            <a:r>
              <a:rPr lang="en-US" dirty="0"/>
              <a:t> </a:t>
            </a:r>
            <a:r>
              <a:rPr lang="en-US" dirty="0" err="1"/>
              <a:t>abaixo</a:t>
            </a:r>
            <a:endParaRPr lang="en-US" dirty="0"/>
          </a:p>
          <a:p>
            <a:pPr algn="just"/>
            <a:r>
              <a:rPr lang="en-US" sz="2200" dirty="0" err="1"/>
              <a:t>UIManager.put</a:t>
            </a:r>
            <a:r>
              <a:rPr lang="en-US" sz="2200" dirty="0"/>
              <a:t>("</a:t>
            </a:r>
            <a:r>
              <a:rPr lang="en-US" sz="2200" dirty="0" err="1"/>
              <a:t>ToolTip.background",SystemColor.info</a:t>
            </a:r>
            <a:r>
              <a:rPr lang="en-US" sz="2200" dirty="0"/>
              <a:t>);</a:t>
            </a:r>
            <a:endParaRPr lang="pt-BR" sz="2200" dirty="0"/>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 name="Imagem 5"/>
          <p:cNvPicPr>
            <a:picLocks noChangeAspect="1"/>
          </p:cNvPicPr>
          <p:nvPr/>
        </p:nvPicPr>
        <p:blipFill>
          <a:blip r:embed="rId2"/>
          <a:stretch>
            <a:fillRect/>
          </a:stretch>
        </p:blipFill>
        <p:spPr>
          <a:xfrm>
            <a:off x="2267744" y="1698240"/>
            <a:ext cx="2857500" cy="1905000"/>
          </a:xfrm>
          <a:prstGeom prst="rect">
            <a:avLst/>
          </a:prstGeom>
        </p:spPr>
      </p:pic>
      <p:pic>
        <p:nvPicPr>
          <p:cNvPr id="7" name="Imagem 6"/>
          <p:cNvPicPr>
            <a:picLocks noChangeAspect="1"/>
          </p:cNvPicPr>
          <p:nvPr/>
        </p:nvPicPr>
        <p:blipFill>
          <a:blip r:embed="rId3"/>
          <a:stretch>
            <a:fillRect/>
          </a:stretch>
        </p:blipFill>
        <p:spPr>
          <a:xfrm>
            <a:off x="1979712" y="4769397"/>
            <a:ext cx="2857500" cy="1905000"/>
          </a:xfrm>
          <a:prstGeom prst="rect">
            <a:avLst/>
          </a:prstGeom>
        </p:spPr>
      </p:pic>
      <p:sp>
        <p:nvSpPr>
          <p:cNvPr id="8" name="Espaço Reservado para Conteúdo 1"/>
          <p:cNvSpPr txBox="1">
            <a:spLocks/>
          </p:cNvSpPr>
          <p:nvPr/>
        </p:nvSpPr>
        <p:spPr>
          <a:xfrm>
            <a:off x="179512" y="3703216"/>
            <a:ext cx="6644369" cy="94992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32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2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24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20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20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20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20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20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2000" kern="1200">
                <a:solidFill>
                  <a:schemeClr val="tx2"/>
                </a:solidFill>
                <a:latin typeface="+mn-lt"/>
                <a:ea typeface="+mn-ea"/>
                <a:cs typeface="+mn-cs"/>
              </a:defRPr>
            </a:lvl9pPr>
          </a:lstStyle>
          <a:p>
            <a:pPr algn="just"/>
            <a:r>
              <a:rPr lang="en-US" sz="2400" dirty="0" err="1"/>
              <a:t>Cor</a:t>
            </a:r>
            <a:r>
              <a:rPr lang="en-US" sz="2400" dirty="0"/>
              <a:t> </a:t>
            </a:r>
            <a:r>
              <a:rPr lang="en-US" sz="2400" dirty="0" err="1"/>
              <a:t>na</a:t>
            </a:r>
            <a:r>
              <a:rPr lang="en-US" sz="2400" dirty="0"/>
              <a:t> </a:t>
            </a:r>
            <a:r>
              <a:rPr lang="en-US" sz="2400" dirty="0" err="1"/>
              <a:t>fonte</a:t>
            </a:r>
            <a:r>
              <a:rPr lang="en-US" sz="2400" dirty="0"/>
              <a:t> da </a:t>
            </a:r>
            <a:r>
              <a:rPr lang="en-US" sz="2400" dirty="0" err="1"/>
              <a:t>dicas</a:t>
            </a:r>
            <a:endParaRPr lang="en-US" sz="2400" dirty="0"/>
          </a:p>
          <a:p>
            <a:pPr algn="just"/>
            <a:r>
              <a:rPr lang="pt-BR" sz="2000" dirty="0" err="1"/>
              <a:t>UIManager.put</a:t>
            </a:r>
            <a:r>
              <a:rPr lang="pt-BR" sz="2000" dirty="0"/>
              <a:t>("ToolTip.</a:t>
            </a:r>
            <a:r>
              <a:rPr lang="pt-BR" sz="2000" dirty="0" err="1"/>
              <a:t>foreground</a:t>
            </a:r>
            <a:r>
              <a:rPr lang="pt-BR" sz="2000" dirty="0"/>
              <a:t>",</a:t>
            </a:r>
            <a:r>
              <a:rPr lang="pt-BR" sz="2000" dirty="0" err="1"/>
              <a:t>Color.blue</a:t>
            </a:r>
            <a:r>
              <a:rPr lang="pt-BR" sz="2000" dirty="0"/>
              <a:t>);</a:t>
            </a:r>
          </a:p>
        </p:txBody>
      </p:sp>
    </p:spTree>
    <p:extLst>
      <p:ext uri="{BB962C8B-B14F-4D97-AF65-F5344CB8AC3E}">
        <p14:creationId xmlns:p14="http://schemas.microsoft.com/office/powerpoint/2010/main" val="37128235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Diálogos de confirmação são usados para perguntar ao usuário se uma determinada operação deve ser iniciada, continuada ou interrompida.</a:t>
            </a:r>
          </a:p>
          <a:p>
            <a:pPr algn="just"/>
            <a:r>
              <a:rPr lang="pt-BR" dirty="0"/>
              <a:t>Aplicativos em Java geralmente usam esse tipo de diálogo para confirmar agravação de arquivos, fechamento de janelas, etc. </a:t>
            </a:r>
          </a:p>
          <a:p>
            <a:pPr algn="just"/>
            <a:r>
              <a:rPr lang="pt-BR" dirty="0"/>
              <a:t>Exemplo:</a:t>
            </a:r>
          </a:p>
          <a:p>
            <a:pPr algn="just"/>
            <a:r>
              <a:rPr lang="pt-BR" sz="1600" b="1" dirty="0" err="1"/>
              <a:t>JOptionPane.showConfirmDialog</a:t>
            </a:r>
            <a:r>
              <a:rPr lang="pt-BR" sz="1600" b="1" dirty="0"/>
              <a:t>(</a:t>
            </a:r>
            <a:r>
              <a:rPr lang="pt-BR" sz="1600" b="1" dirty="0" err="1"/>
              <a:t>null</a:t>
            </a:r>
            <a:r>
              <a:rPr lang="pt-BR" sz="1600" b="1" dirty="0"/>
              <a:t>,”Fechar?”,”Fechar”,</a:t>
            </a:r>
            <a:r>
              <a:rPr lang="pt-BR" sz="1600" b="1" dirty="0" err="1"/>
              <a:t>JOptionPane.YES_NO_OPTION</a:t>
            </a:r>
            <a:r>
              <a:rPr lang="pt-BR" sz="1600" b="1" dirty="0"/>
              <a:t>);</a:t>
            </a:r>
          </a:p>
          <a:p>
            <a:pPr algn="just"/>
            <a:r>
              <a:rPr lang="pt-BR" dirty="0"/>
              <a:t>Este método retorna um valor inteiro correspondente à opção escolhida pelo usuário. Em diálogos de confirmação esse retorno pode ser um dos três valores a seguir:</a:t>
            </a:r>
          </a:p>
          <a:p>
            <a:endParaRPr lang="pt-BR" dirty="0"/>
          </a:p>
        </p:txBody>
      </p:sp>
      <p:sp>
        <p:nvSpPr>
          <p:cNvPr id="3" name="Título 2"/>
          <p:cNvSpPr>
            <a:spLocks noGrp="1"/>
          </p:cNvSpPr>
          <p:nvPr>
            <p:ph type="title"/>
          </p:nvPr>
        </p:nvSpPr>
        <p:spPr/>
        <p:txBody>
          <a:bodyPr/>
          <a:lstStyle/>
          <a:p>
            <a:r>
              <a:rPr lang="pt-BR" dirty="0"/>
              <a:t>Como entender os diálogos de confirmação</a:t>
            </a:r>
          </a:p>
        </p:txBody>
      </p:sp>
    </p:spTree>
    <p:extLst>
      <p:ext uri="{BB962C8B-B14F-4D97-AF65-F5344CB8AC3E}">
        <p14:creationId xmlns:p14="http://schemas.microsoft.com/office/powerpoint/2010/main" val="181871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Uma classe </a:t>
            </a:r>
            <a:r>
              <a:rPr lang="pt-BR" b="1" dirty="0" err="1"/>
              <a:t>JFrame</a:t>
            </a:r>
            <a:r>
              <a:rPr lang="pt-BR" dirty="0"/>
              <a:t> pode ser instanciada de duas maneiras: </a:t>
            </a:r>
            <a:r>
              <a:rPr lang="pt-BR" b="1" dirty="0" err="1"/>
              <a:t>app</a:t>
            </a:r>
            <a:r>
              <a:rPr lang="pt-BR" b="1" dirty="0"/>
              <a:t> = new() </a:t>
            </a:r>
            <a:r>
              <a:rPr lang="pt-BR" dirty="0"/>
              <a:t>que cria uma instância da classe que é inicialmente invisível, mas sem um título na barra de títulos, ou: </a:t>
            </a:r>
            <a:r>
              <a:rPr lang="pt-BR" b="1" dirty="0" err="1"/>
              <a:t>app</a:t>
            </a:r>
            <a:r>
              <a:rPr lang="pt-BR" b="1" dirty="0"/>
              <a:t> = new(</a:t>
            </a:r>
            <a:r>
              <a:rPr lang="pt-BR" b="1" dirty="0" err="1"/>
              <a:t>String</a:t>
            </a:r>
            <a:r>
              <a:rPr lang="pt-BR" b="1" dirty="0"/>
              <a:t> Título) </a:t>
            </a:r>
            <a:r>
              <a:rPr lang="pt-BR" dirty="0"/>
              <a:t>que cria uma instância da classe inicialmente invisível e com um objeto </a:t>
            </a:r>
            <a:r>
              <a:rPr lang="pt-BR" b="1" dirty="0" err="1"/>
              <a:t>String</a:t>
            </a:r>
            <a:r>
              <a:rPr lang="pt-BR" dirty="0"/>
              <a:t> representando o texto da barra de títulos. Assim, no construtor da classe </a:t>
            </a:r>
            <a:r>
              <a:rPr lang="pt-BR" b="1" dirty="0" err="1"/>
              <a:t>PrimeiraJanela</a:t>
            </a:r>
            <a:r>
              <a:rPr lang="pt-BR" dirty="0"/>
              <a:t>, invocamos o segundo construtor da superclasse </a:t>
            </a:r>
            <a:r>
              <a:rPr lang="pt-BR" b="1" dirty="0" err="1"/>
              <a:t>Jframe</a:t>
            </a:r>
            <a:r>
              <a:rPr lang="pt-BR" dirty="0"/>
              <a:t> fornecendo o texto que queremos como título da janela.</a:t>
            </a:r>
          </a:p>
          <a:p>
            <a:pPr algn="just"/>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1590706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sz="1800" b="1" dirty="0"/>
              <a:t>YES_OPTION</a:t>
            </a:r>
            <a:r>
              <a:rPr lang="pt-BR" sz="1800" dirty="0"/>
              <a:t> – indica que o usuário escolheu a opção “Yes” ou “Sim”.</a:t>
            </a:r>
          </a:p>
          <a:p>
            <a:pPr algn="just"/>
            <a:r>
              <a:rPr lang="pt-BR" sz="1800" b="1" dirty="0"/>
              <a:t>NO_OPTION</a:t>
            </a:r>
            <a:r>
              <a:rPr lang="pt-BR" sz="1800" dirty="0"/>
              <a:t> – indica que o usuário escolheu a opção “No” ou “Não”.</a:t>
            </a:r>
          </a:p>
          <a:p>
            <a:pPr algn="just"/>
            <a:r>
              <a:rPr lang="pt-BR" sz="1800" b="1" dirty="0"/>
              <a:t>CANCEL_OPTION</a:t>
            </a:r>
            <a:r>
              <a:rPr lang="pt-BR" sz="1800" dirty="0"/>
              <a:t> – indica que o usuário escolheu a opção “</a:t>
            </a:r>
            <a:r>
              <a:rPr lang="pt-BR" sz="1800" dirty="0" err="1"/>
              <a:t>Cancel</a:t>
            </a:r>
            <a:r>
              <a:rPr lang="pt-BR" sz="1800" dirty="0"/>
              <a:t>” ou “Cancelar”.</a:t>
            </a:r>
          </a:p>
          <a:p>
            <a:pPr algn="just"/>
            <a:r>
              <a:rPr lang="pt-BR" sz="1800" dirty="0"/>
              <a:t>Os parâmetros para o método são:</a:t>
            </a:r>
          </a:p>
          <a:p>
            <a:pPr lvl="1" algn="just"/>
            <a:r>
              <a:rPr lang="en-US" b="1" dirty="0" err="1"/>
              <a:t>JOptionPane.showConfirmDialog</a:t>
            </a:r>
            <a:r>
              <a:rPr lang="en-US" b="1" dirty="0"/>
              <a:t>(</a:t>
            </a:r>
            <a:r>
              <a:rPr lang="en-US" b="1" dirty="0" err="1"/>
              <a:t>parentComponent</a:t>
            </a:r>
            <a:r>
              <a:rPr lang="en-US" b="1" dirty="0"/>
              <a:t>,”message”,”title”,</a:t>
            </a:r>
            <a:r>
              <a:rPr lang="en-US" b="1" dirty="0" err="1"/>
              <a:t>optionType</a:t>
            </a:r>
            <a:r>
              <a:rPr lang="en-US" b="1" dirty="0"/>
              <a:t>);</a:t>
            </a:r>
            <a:endParaRPr lang="pt-BR" b="1" dirty="0"/>
          </a:p>
          <a:p>
            <a:pPr algn="just"/>
            <a:r>
              <a:rPr lang="pt-BR" sz="1800" b="1" dirty="0" err="1"/>
              <a:t>parentComponent</a:t>
            </a:r>
            <a:r>
              <a:rPr lang="pt-BR" sz="1800" dirty="0"/>
              <a:t> – determina a janela na qual o diálogo será exibido.</a:t>
            </a:r>
          </a:p>
          <a:p>
            <a:pPr algn="just"/>
            <a:r>
              <a:rPr lang="pt-BR" sz="1800" dirty="0"/>
              <a:t>Geralmente </a:t>
            </a:r>
            <a:r>
              <a:rPr lang="pt-BR" sz="1800" dirty="0" err="1"/>
              <a:t>forncemos</a:t>
            </a:r>
            <a:r>
              <a:rPr lang="pt-BR" sz="1800" dirty="0"/>
              <a:t> o valor </a:t>
            </a:r>
            <a:r>
              <a:rPr lang="pt-BR" sz="1800" dirty="0" err="1"/>
              <a:t>null</a:t>
            </a:r>
            <a:r>
              <a:rPr lang="pt-BR" sz="1800" dirty="0"/>
              <a:t> para esse parâmetro.</a:t>
            </a:r>
          </a:p>
          <a:p>
            <a:pPr algn="just"/>
            <a:r>
              <a:rPr lang="pt-BR" sz="1800" b="1" dirty="0" err="1"/>
              <a:t>message</a:t>
            </a:r>
            <a:r>
              <a:rPr lang="pt-BR" sz="1800" dirty="0"/>
              <a:t> – o texto a ser exibido no diálogo.</a:t>
            </a:r>
          </a:p>
          <a:p>
            <a:pPr algn="just"/>
            <a:r>
              <a:rPr lang="pt-BR" sz="1800" dirty="0" err="1"/>
              <a:t>title</a:t>
            </a:r>
            <a:r>
              <a:rPr lang="pt-BR" sz="1800" dirty="0"/>
              <a:t> – o texto para a barra de título do diálogo.</a:t>
            </a:r>
          </a:p>
          <a:p>
            <a:pPr algn="just"/>
            <a:r>
              <a:rPr lang="pt-BR" sz="1800" b="1" dirty="0" err="1"/>
              <a:t>optionType</a:t>
            </a:r>
            <a:r>
              <a:rPr lang="pt-BR" sz="1800" dirty="0"/>
              <a:t> – valor inteiro equivalente às opções disponíveis para o tipo de diálogo, ou seja</a:t>
            </a:r>
            <a:r>
              <a:rPr lang="pt-BR" sz="1800" b="1" dirty="0"/>
              <a:t>, YES_NO_OPTION, ou YES_NO_CANCEL_OPTION.</a:t>
            </a:r>
          </a:p>
          <a:p>
            <a:pPr algn="just"/>
            <a:endParaRPr lang="pt-BR" sz="1800" b="1" dirty="0"/>
          </a:p>
        </p:txBody>
      </p:sp>
      <p:sp>
        <p:nvSpPr>
          <p:cNvPr id="3" name="Título 2"/>
          <p:cNvSpPr>
            <a:spLocks noGrp="1"/>
          </p:cNvSpPr>
          <p:nvPr>
            <p:ph type="title"/>
          </p:nvPr>
        </p:nvSpPr>
        <p:spPr/>
        <p:txBody>
          <a:bodyPr/>
          <a:lstStyle/>
          <a:p>
            <a:r>
              <a:rPr lang="pt-BR" dirty="0"/>
              <a:t>Como entender os diálogos de confirmação </a:t>
            </a:r>
            <a:r>
              <a:rPr lang="pt-BR" sz="1800" dirty="0"/>
              <a:t>(cont.)</a:t>
            </a:r>
          </a:p>
        </p:txBody>
      </p:sp>
    </p:spTree>
    <p:extLst>
      <p:ext uri="{BB962C8B-B14F-4D97-AF65-F5344CB8AC3E}">
        <p14:creationId xmlns:p14="http://schemas.microsoft.com/office/powerpoint/2010/main" val="2569010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sz="1800" dirty="0"/>
              <a:t>entender os diálogos de confirmação</a:t>
            </a:r>
            <a:br>
              <a:rPr lang="pt-BR" sz="1800" dirty="0"/>
            </a:br>
            <a:br>
              <a:rPr lang="pt-BR" sz="1800" dirty="0"/>
            </a:br>
            <a:endParaRPr lang="pt-BR" sz="1800" dirty="0"/>
          </a:p>
        </p:txBody>
      </p:sp>
      <p:pic>
        <p:nvPicPr>
          <p:cNvPr id="5" name="Imagem 4"/>
          <p:cNvPicPr>
            <a:picLocks noChangeAspect="1"/>
          </p:cNvPicPr>
          <p:nvPr/>
        </p:nvPicPr>
        <p:blipFill>
          <a:blip r:embed="rId2"/>
          <a:stretch>
            <a:fillRect/>
          </a:stretch>
        </p:blipFill>
        <p:spPr>
          <a:xfrm>
            <a:off x="179511" y="188640"/>
            <a:ext cx="6755879" cy="6480720"/>
          </a:xfrm>
          <a:prstGeom prst="rect">
            <a:avLst/>
          </a:prstGeom>
        </p:spPr>
      </p:pic>
      <p:pic>
        <p:nvPicPr>
          <p:cNvPr id="6" name="Imagem 5"/>
          <p:cNvPicPr>
            <a:picLocks noChangeAspect="1"/>
          </p:cNvPicPr>
          <p:nvPr/>
        </p:nvPicPr>
        <p:blipFill>
          <a:blip r:embed="rId3"/>
          <a:stretch>
            <a:fillRect/>
          </a:stretch>
        </p:blipFill>
        <p:spPr>
          <a:xfrm>
            <a:off x="5959116" y="5271164"/>
            <a:ext cx="2647950" cy="1219200"/>
          </a:xfrm>
          <a:prstGeom prst="rect">
            <a:avLst/>
          </a:prstGeom>
        </p:spPr>
      </p:pic>
      <p:pic>
        <p:nvPicPr>
          <p:cNvPr id="7" name="Imagem 6"/>
          <p:cNvPicPr>
            <a:picLocks noChangeAspect="1"/>
          </p:cNvPicPr>
          <p:nvPr/>
        </p:nvPicPr>
        <p:blipFill>
          <a:blip r:embed="rId4"/>
          <a:stretch>
            <a:fillRect/>
          </a:stretch>
        </p:blipFill>
        <p:spPr>
          <a:xfrm>
            <a:off x="5904148" y="3938852"/>
            <a:ext cx="2232248" cy="1182500"/>
          </a:xfrm>
          <a:prstGeom prst="rect">
            <a:avLst/>
          </a:prstGeom>
        </p:spPr>
      </p:pic>
    </p:spTree>
    <p:extLst>
      <p:ext uri="{BB962C8B-B14F-4D97-AF65-F5344CB8AC3E}">
        <p14:creationId xmlns:p14="http://schemas.microsoft.com/office/powerpoint/2010/main" val="358559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734265"/>
          </a:xfrm>
        </p:spPr>
        <p:txBody>
          <a:bodyPr>
            <a:noAutofit/>
          </a:bodyPr>
          <a:lstStyle/>
          <a:p>
            <a:pPr algn="just"/>
            <a:r>
              <a:rPr lang="pt-BR" sz="2400" dirty="0"/>
              <a:t>Diálogos do tipo </a:t>
            </a:r>
            <a:r>
              <a:rPr lang="pt-BR" sz="2400" dirty="0" err="1"/>
              <a:t>prompt</a:t>
            </a:r>
            <a:r>
              <a:rPr lang="pt-BR" sz="2400" dirty="0"/>
              <a:t> são usados quando precisamos recebe entrada de dados, geralmente fornecidos pelo usuário do aplicativo. A forma mais básica de um diálogo do tipo </a:t>
            </a:r>
            <a:r>
              <a:rPr lang="pt-BR" sz="2400" b="1" dirty="0" err="1"/>
              <a:t>prompt</a:t>
            </a:r>
            <a:r>
              <a:rPr lang="pt-BR" sz="2400" dirty="0"/>
              <a:t> é obtida pelo método </a:t>
            </a:r>
            <a:r>
              <a:rPr lang="pt-BR" sz="2400" b="1" dirty="0" err="1"/>
              <a:t>showInputDialog</a:t>
            </a:r>
            <a:r>
              <a:rPr lang="pt-BR" sz="2400" dirty="0"/>
              <a:t> com a seguinte sintaxe: </a:t>
            </a:r>
            <a:r>
              <a:rPr lang="pt-BR" sz="2400" b="1" dirty="0" err="1"/>
              <a:t>showInputDialog</a:t>
            </a:r>
            <a:r>
              <a:rPr lang="pt-BR" sz="2400" b="1" dirty="0"/>
              <a:t>(mensagem);</a:t>
            </a:r>
          </a:p>
          <a:p>
            <a:pPr algn="just"/>
            <a:r>
              <a:rPr lang="pt-BR" sz="2400" dirty="0"/>
              <a:t>Quando o usuário digita o conteúdo solicitado e pressiona o botão OK, o conteúdo da caixa é atribuído a variável nome. E o conteúdo dessa variável será escrito dentro de um rótulo na janela. Se o botão </a:t>
            </a:r>
            <a:r>
              <a:rPr lang="pt-BR" sz="2400" dirty="0" err="1"/>
              <a:t>cancel</a:t>
            </a:r>
            <a:r>
              <a:rPr lang="pt-BR" sz="2400" dirty="0"/>
              <a:t> for acionado acontecerá um erro no aplicativo.</a:t>
            </a:r>
          </a:p>
        </p:txBody>
      </p:sp>
      <p:sp>
        <p:nvSpPr>
          <p:cNvPr id="3" name="Título 2"/>
          <p:cNvSpPr>
            <a:spLocks noGrp="1"/>
          </p:cNvSpPr>
          <p:nvPr>
            <p:ph type="title"/>
          </p:nvPr>
        </p:nvSpPr>
        <p:spPr/>
        <p:txBody>
          <a:bodyPr/>
          <a:lstStyle/>
          <a:p>
            <a:r>
              <a:rPr lang="pt-BR" dirty="0"/>
              <a:t>Como obter dados por meio de diálogos do tipo </a:t>
            </a:r>
            <a:r>
              <a:rPr lang="pt-BR" dirty="0" err="1"/>
              <a:t>prompt</a:t>
            </a:r>
            <a:endParaRPr lang="pt-BR" dirty="0"/>
          </a:p>
        </p:txBody>
      </p:sp>
    </p:spTree>
    <p:extLst>
      <p:ext uri="{BB962C8B-B14F-4D97-AF65-F5344CB8AC3E}">
        <p14:creationId xmlns:p14="http://schemas.microsoft.com/office/powerpoint/2010/main" val="1577068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7164288" y="332656"/>
            <a:ext cx="1673352" cy="2816352"/>
          </a:xfrm>
        </p:spPr>
        <p:txBody>
          <a:bodyPr>
            <a:normAutofit/>
          </a:bodyPr>
          <a:lstStyle/>
          <a:p>
            <a:pPr algn="ctr"/>
            <a:r>
              <a:rPr lang="pt-BR" sz="2000" dirty="0"/>
              <a:t>Como obter dados por meio de diálogos do tipo </a:t>
            </a:r>
            <a:r>
              <a:rPr lang="pt-BR" sz="2000" dirty="0" err="1"/>
              <a:t>prompt</a:t>
            </a:r>
            <a:endParaRPr lang="pt-BR" sz="2000" dirty="0"/>
          </a:p>
        </p:txBody>
      </p:sp>
      <p:pic>
        <p:nvPicPr>
          <p:cNvPr id="5" name="Imagem 4"/>
          <p:cNvPicPr>
            <a:picLocks noChangeAspect="1"/>
          </p:cNvPicPr>
          <p:nvPr/>
        </p:nvPicPr>
        <p:blipFill>
          <a:blip r:embed="rId2"/>
          <a:stretch>
            <a:fillRect/>
          </a:stretch>
        </p:blipFill>
        <p:spPr>
          <a:xfrm>
            <a:off x="179511" y="188640"/>
            <a:ext cx="6637151" cy="6480720"/>
          </a:xfrm>
          <a:prstGeom prst="rect">
            <a:avLst/>
          </a:prstGeom>
        </p:spPr>
      </p:pic>
    </p:spTree>
    <p:extLst>
      <p:ext uri="{BB962C8B-B14F-4D97-AF65-F5344CB8AC3E}">
        <p14:creationId xmlns:p14="http://schemas.microsoft.com/office/powerpoint/2010/main" val="42729145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107504" y="3826737"/>
            <a:ext cx="6768752" cy="898407"/>
          </a:xfrm>
        </p:spPr>
        <p:txBody>
          <a:bodyPr>
            <a:noAutofit/>
          </a:bodyPr>
          <a:lstStyle/>
          <a:p>
            <a:pPr algn="ctr"/>
            <a:r>
              <a:rPr lang="pt-BR" sz="1800" dirty="0"/>
              <a:t>Quando você clicar no Ok.</a:t>
            </a:r>
          </a:p>
          <a:p>
            <a:pPr algn="ctr"/>
            <a:r>
              <a:rPr lang="pt-BR" sz="1800" dirty="0"/>
              <a:t>Veja o resultado, o nome vai aparecer todo em maiúsculo</a:t>
            </a:r>
          </a:p>
        </p:txBody>
      </p:sp>
      <p:sp>
        <p:nvSpPr>
          <p:cNvPr id="3" name="Espaço Reservado para Texto 2"/>
          <p:cNvSpPr>
            <a:spLocks noGrp="1"/>
          </p:cNvSpPr>
          <p:nvPr>
            <p:ph type="body" sz="half" idx="2"/>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5" name="Imagem 4"/>
          <p:cNvPicPr>
            <a:picLocks noChangeAspect="1"/>
          </p:cNvPicPr>
          <p:nvPr/>
        </p:nvPicPr>
        <p:blipFill>
          <a:blip r:embed="rId2"/>
          <a:stretch>
            <a:fillRect/>
          </a:stretch>
        </p:blipFill>
        <p:spPr>
          <a:xfrm>
            <a:off x="248662" y="184213"/>
            <a:ext cx="6483578" cy="2967925"/>
          </a:xfrm>
          <a:prstGeom prst="rect">
            <a:avLst/>
          </a:prstGeom>
        </p:spPr>
      </p:pic>
      <p:pic>
        <p:nvPicPr>
          <p:cNvPr id="6" name="Imagem 5"/>
          <p:cNvPicPr>
            <a:picLocks noChangeAspect="1"/>
          </p:cNvPicPr>
          <p:nvPr/>
        </p:nvPicPr>
        <p:blipFill>
          <a:blip r:embed="rId3"/>
          <a:stretch>
            <a:fillRect/>
          </a:stretch>
        </p:blipFill>
        <p:spPr>
          <a:xfrm>
            <a:off x="2234406" y="2553282"/>
            <a:ext cx="2924175" cy="1276350"/>
          </a:xfrm>
          <a:prstGeom prst="rect">
            <a:avLst/>
          </a:prstGeom>
        </p:spPr>
      </p:pic>
      <p:pic>
        <p:nvPicPr>
          <p:cNvPr id="7" name="Imagem 6"/>
          <p:cNvPicPr>
            <a:picLocks noChangeAspect="1"/>
          </p:cNvPicPr>
          <p:nvPr/>
        </p:nvPicPr>
        <p:blipFill>
          <a:blip r:embed="rId4"/>
          <a:stretch>
            <a:fillRect/>
          </a:stretch>
        </p:blipFill>
        <p:spPr>
          <a:xfrm>
            <a:off x="2267744" y="4764463"/>
            <a:ext cx="2857500" cy="1905001"/>
          </a:xfrm>
          <a:prstGeom prst="rect">
            <a:avLst/>
          </a:prstGeom>
        </p:spPr>
      </p:pic>
    </p:spTree>
    <p:extLst>
      <p:ext uri="{BB962C8B-B14F-4D97-AF65-F5344CB8AC3E}">
        <p14:creationId xmlns:p14="http://schemas.microsoft.com/office/powerpoint/2010/main" val="22502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o leitor já conhece todos os parâmetros, nos determinamos apenas no parâmetro </a:t>
            </a:r>
            <a:r>
              <a:rPr lang="pt-BR" sz="2400" dirty="0" err="1"/>
              <a:t>messaType</a:t>
            </a:r>
            <a:r>
              <a:rPr lang="pt-BR" sz="2400" dirty="0"/>
              <a:t>. É aqui que definimos o tipo de mensagem que será exibido. Os valores possíveis são: </a:t>
            </a:r>
            <a:r>
              <a:rPr lang="pt-BR" sz="2400" b="1" dirty="0"/>
              <a:t>ERROR_MESSAGE, </a:t>
            </a:r>
            <a:r>
              <a:rPr lang="en-US" sz="2400" b="1" dirty="0"/>
              <a:t>INFORMATION_MESSAGE, WARNING_MESSAGE, QUESTION_MESSAGE, </a:t>
            </a:r>
            <a:r>
              <a:rPr lang="pt-BR" sz="2400" b="1" dirty="0"/>
              <a:t>PLAIN_MESSAGE.</a:t>
            </a:r>
            <a:r>
              <a:rPr lang="pt-BR" sz="2400" dirty="0"/>
              <a:t> Cada um desses valores produz uma mensagem diferente, como mostra o seguinte aplicativo:</a:t>
            </a:r>
          </a:p>
          <a:p>
            <a:endParaRPr lang="pt-BR" sz="2800" dirty="0"/>
          </a:p>
        </p:txBody>
      </p:sp>
      <p:sp>
        <p:nvSpPr>
          <p:cNvPr id="3" name="Título 2"/>
          <p:cNvSpPr>
            <a:spLocks noGrp="1"/>
          </p:cNvSpPr>
          <p:nvPr>
            <p:ph type="title"/>
          </p:nvPr>
        </p:nvSpPr>
        <p:spPr/>
        <p:txBody>
          <a:bodyPr/>
          <a:lstStyle/>
          <a:p>
            <a:r>
              <a:rPr lang="pt-BR" dirty="0"/>
              <a:t>Entendimento e uso do método </a:t>
            </a:r>
            <a:r>
              <a:rPr lang="pt-BR" dirty="0" err="1"/>
              <a:t>showMessageDialog</a:t>
            </a:r>
            <a:endParaRPr lang="pt-BR" dirty="0"/>
          </a:p>
        </p:txBody>
      </p:sp>
    </p:spTree>
    <p:extLst>
      <p:ext uri="{BB962C8B-B14F-4D97-AF65-F5344CB8AC3E}">
        <p14:creationId xmlns:p14="http://schemas.microsoft.com/office/powerpoint/2010/main" val="4348104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Entendimento e uso do método </a:t>
            </a:r>
            <a:r>
              <a:rPr lang="pt-BR" sz="1400" dirty="0" err="1"/>
              <a:t>showMessageDialog</a:t>
            </a:r>
            <a:endParaRPr lang="pt-BR" sz="1400" dirty="0"/>
          </a:p>
        </p:txBody>
      </p:sp>
      <p:pic>
        <p:nvPicPr>
          <p:cNvPr id="5" name="Imagem 4"/>
          <p:cNvPicPr>
            <a:picLocks noChangeAspect="1"/>
          </p:cNvPicPr>
          <p:nvPr/>
        </p:nvPicPr>
        <p:blipFill>
          <a:blip r:embed="rId2"/>
          <a:stretch>
            <a:fillRect/>
          </a:stretch>
        </p:blipFill>
        <p:spPr>
          <a:xfrm>
            <a:off x="179512" y="188640"/>
            <a:ext cx="6732240" cy="6480720"/>
          </a:xfrm>
          <a:prstGeom prst="rect">
            <a:avLst/>
          </a:prstGeom>
        </p:spPr>
      </p:pic>
    </p:spTree>
    <p:extLst>
      <p:ext uri="{BB962C8B-B14F-4D97-AF65-F5344CB8AC3E}">
        <p14:creationId xmlns:p14="http://schemas.microsoft.com/office/powerpoint/2010/main" val="29591930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9512" y="260648"/>
            <a:ext cx="6624736" cy="3409950"/>
          </a:xfrm>
          <a:prstGeom prst="rect">
            <a:avLst/>
          </a:prstGeom>
        </p:spPr>
      </p:pic>
      <p:pic>
        <p:nvPicPr>
          <p:cNvPr id="6" name="Imagem 5"/>
          <p:cNvPicPr>
            <a:picLocks noChangeAspect="1"/>
          </p:cNvPicPr>
          <p:nvPr/>
        </p:nvPicPr>
        <p:blipFill>
          <a:blip r:embed="rId3"/>
          <a:stretch>
            <a:fillRect/>
          </a:stretch>
        </p:blipFill>
        <p:spPr>
          <a:xfrm>
            <a:off x="183313" y="3670598"/>
            <a:ext cx="2857500" cy="1905000"/>
          </a:xfrm>
          <a:prstGeom prst="rect">
            <a:avLst/>
          </a:prstGeom>
        </p:spPr>
      </p:pic>
      <p:pic>
        <p:nvPicPr>
          <p:cNvPr id="7" name="Imagem 6"/>
          <p:cNvPicPr>
            <a:picLocks noChangeAspect="1"/>
          </p:cNvPicPr>
          <p:nvPr/>
        </p:nvPicPr>
        <p:blipFill>
          <a:blip r:embed="rId4"/>
          <a:stretch>
            <a:fillRect/>
          </a:stretch>
        </p:blipFill>
        <p:spPr>
          <a:xfrm>
            <a:off x="2274580" y="3861048"/>
            <a:ext cx="2647950" cy="1219200"/>
          </a:xfrm>
          <a:prstGeom prst="rect">
            <a:avLst/>
          </a:prstGeom>
        </p:spPr>
      </p:pic>
      <p:pic>
        <p:nvPicPr>
          <p:cNvPr id="8" name="Imagem 7"/>
          <p:cNvPicPr>
            <a:picLocks noChangeAspect="1"/>
          </p:cNvPicPr>
          <p:nvPr/>
        </p:nvPicPr>
        <p:blipFill>
          <a:blip r:embed="rId5"/>
          <a:stretch>
            <a:fillRect/>
          </a:stretch>
        </p:blipFill>
        <p:spPr>
          <a:xfrm>
            <a:off x="4156298" y="4051498"/>
            <a:ext cx="2647950" cy="1219200"/>
          </a:xfrm>
          <a:prstGeom prst="rect">
            <a:avLst/>
          </a:prstGeom>
        </p:spPr>
      </p:pic>
      <p:pic>
        <p:nvPicPr>
          <p:cNvPr id="9" name="Imagem 8"/>
          <p:cNvPicPr>
            <a:picLocks noChangeAspect="1"/>
          </p:cNvPicPr>
          <p:nvPr/>
        </p:nvPicPr>
        <p:blipFill>
          <a:blip r:embed="rId6"/>
          <a:stretch>
            <a:fillRect/>
          </a:stretch>
        </p:blipFill>
        <p:spPr>
          <a:xfrm>
            <a:off x="1814994" y="5080248"/>
            <a:ext cx="2647950" cy="1219200"/>
          </a:xfrm>
          <a:prstGeom prst="rect">
            <a:avLst/>
          </a:prstGeom>
        </p:spPr>
      </p:pic>
      <p:pic>
        <p:nvPicPr>
          <p:cNvPr id="10" name="Imagem 9"/>
          <p:cNvPicPr>
            <a:picLocks noChangeAspect="1"/>
          </p:cNvPicPr>
          <p:nvPr/>
        </p:nvPicPr>
        <p:blipFill>
          <a:blip r:embed="rId7"/>
          <a:stretch>
            <a:fillRect/>
          </a:stretch>
        </p:blipFill>
        <p:spPr>
          <a:xfrm>
            <a:off x="4184115" y="5270698"/>
            <a:ext cx="2647950" cy="1219200"/>
          </a:xfrm>
          <a:prstGeom prst="rect">
            <a:avLst/>
          </a:prstGeom>
        </p:spPr>
      </p:pic>
      <p:pic>
        <p:nvPicPr>
          <p:cNvPr id="11" name="Imagem 10"/>
          <p:cNvPicPr>
            <a:picLocks noChangeAspect="1"/>
          </p:cNvPicPr>
          <p:nvPr/>
        </p:nvPicPr>
        <p:blipFill>
          <a:blip r:embed="rId8"/>
          <a:stretch>
            <a:fillRect/>
          </a:stretch>
        </p:blipFill>
        <p:spPr>
          <a:xfrm>
            <a:off x="3092363" y="4946904"/>
            <a:ext cx="2647950" cy="1219200"/>
          </a:xfrm>
          <a:prstGeom prst="rect">
            <a:avLst/>
          </a:prstGeom>
        </p:spPr>
      </p:pic>
      <p:pic>
        <p:nvPicPr>
          <p:cNvPr id="12" name="Imagem 11"/>
          <p:cNvPicPr>
            <a:picLocks noChangeAspect="1"/>
          </p:cNvPicPr>
          <p:nvPr/>
        </p:nvPicPr>
        <p:blipFill>
          <a:blip r:embed="rId9"/>
          <a:stretch>
            <a:fillRect/>
          </a:stretch>
        </p:blipFill>
        <p:spPr>
          <a:xfrm>
            <a:off x="7164288" y="548680"/>
            <a:ext cx="1737511" cy="1731414"/>
          </a:xfrm>
          <a:prstGeom prst="rect">
            <a:avLst/>
          </a:prstGeom>
        </p:spPr>
      </p:pic>
    </p:spTree>
    <p:extLst>
      <p:ext uri="{BB962C8B-B14F-4D97-AF65-F5344CB8AC3E}">
        <p14:creationId xmlns:p14="http://schemas.microsoft.com/office/powerpoint/2010/main" val="4793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133865"/>
          </a:xfrm>
        </p:spPr>
        <p:txBody>
          <a:bodyPr/>
          <a:lstStyle/>
          <a:p>
            <a:r>
              <a:rPr lang="pt-BR" dirty="0"/>
              <a:t>O aplicativo abaixo mostra dos tipos de data, somente com números e a outra com o dia da semana e os meses escritos com o nome. Vamos ver o aplicativo:</a:t>
            </a:r>
          </a:p>
        </p:txBody>
      </p:sp>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1403278" y="2708920"/>
            <a:ext cx="6336704" cy="3888432"/>
          </a:xfrm>
          <a:prstGeom prst="rect">
            <a:avLst/>
          </a:prstGeom>
        </p:spPr>
      </p:pic>
    </p:spTree>
    <p:extLst>
      <p:ext uri="{BB962C8B-B14F-4D97-AF65-F5344CB8AC3E}">
        <p14:creationId xmlns:p14="http://schemas.microsoft.com/office/powerpoint/2010/main" val="40656128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data ao seu aplicativo</a:t>
            </a:r>
          </a:p>
        </p:txBody>
      </p:sp>
      <p:pic>
        <p:nvPicPr>
          <p:cNvPr id="4" name="Imagem 3"/>
          <p:cNvPicPr>
            <a:picLocks noChangeAspect="1"/>
          </p:cNvPicPr>
          <p:nvPr/>
        </p:nvPicPr>
        <p:blipFill>
          <a:blip r:embed="rId2"/>
          <a:stretch>
            <a:fillRect/>
          </a:stretch>
        </p:blipFill>
        <p:spPr>
          <a:xfrm>
            <a:off x="255708" y="1988840"/>
            <a:ext cx="8631843" cy="4170412"/>
          </a:xfrm>
          <a:prstGeom prst="rect">
            <a:avLst/>
          </a:prstGeom>
        </p:spPr>
      </p:pic>
    </p:spTree>
    <p:extLst>
      <p:ext uri="{BB962C8B-B14F-4D97-AF65-F5344CB8AC3E}">
        <p14:creationId xmlns:p14="http://schemas.microsoft.com/office/powerpoint/2010/main" val="4171925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Após a definição do título da janela, temos uma chamada ao método </a:t>
            </a:r>
            <a:r>
              <a:rPr lang="pt-BR" dirty="0" err="1"/>
              <a:t>setSize</a:t>
            </a:r>
            <a:r>
              <a:rPr lang="pt-BR" dirty="0"/>
              <a:t>:</a:t>
            </a:r>
          </a:p>
          <a:p>
            <a:pPr marL="320040" lvl="1" indent="0" algn="just">
              <a:buNone/>
            </a:pPr>
            <a:r>
              <a:rPr lang="pt-BR" sz="2000" dirty="0" err="1"/>
              <a:t>setSize</a:t>
            </a:r>
            <a:r>
              <a:rPr lang="pt-BR" sz="2000" dirty="0"/>
              <a:t>(300, 150); - (300 – Altura e 150 – largura)</a:t>
            </a:r>
          </a:p>
          <a:p>
            <a:pPr marL="320040" lvl="1" indent="0" algn="just">
              <a:buNone/>
            </a:pPr>
            <a:r>
              <a:rPr lang="pt-BR" sz="2000" dirty="0"/>
              <a:t>Finalmente exibimos a janela efetuando uma chamada ao método </a:t>
            </a:r>
            <a:r>
              <a:rPr lang="pt-BR" sz="2000" dirty="0" err="1"/>
              <a:t>setVisible</a:t>
            </a:r>
            <a:r>
              <a:rPr lang="pt-BR" sz="2000" dirty="0"/>
              <a:t> o qual apresenta a seguinte sintaxe: </a:t>
            </a:r>
            <a:r>
              <a:rPr lang="pt-BR" sz="2000" dirty="0" err="1"/>
              <a:t>setVisible</a:t>
            </a:r>
            <a:r>
              <a:rPr lang="pt-BR" sz="2000" dirty="0"/>
              <a:t>(</a:t>
            </a:r>
            <a:r>
              <a:rPr lang="pt-BR" sz="2000" dirty="0" err="1"/>
              <a:t>true</a:t>
            </a:r>
            <a:r>
              <a:rPr lang="pt-BR" sz="2000" dirty="0"/>
              <a:t>);</a:t>
            </a:r>
          </a:p>
          <a:p>
            <a:pPr marL="320040" lvl="1" indent="0" algn="just">
              <a:buNone/>
            </a:pPr>
            <a:r>
              <a:rPr lang="pt-BR" sz="2000" dirty="0"/>
              <a:t>Para finalizar o código para a janela, temos a definição do método </a:t>
            </a:r>
            <a:r>
              <a:rPr lang="pt-BR" sz="2000" dirty="0" err="1"/>
              <a:t>main</a:t>
            </a:r>
            <a:r>
              <a:rPr lang="pt-BR" sz="2000" dirty="0"/>
              <a:t>():</a:t>
            </a:r>
          </a:p>
          <a:p>
            <a:pPr marL="320040" lvl="1" indent="0" algn="just">
              <a:buNone/>
            </a:pPr>
            <a:r>
              <a:rPr lang="en-US" sz="2000" dirty="0"/>
              <a:t>public static void main(String </a:t>
            </a:r>
            <a:r>
              <a:rPr lang="en-US" sz="2000" dirty="0" err="1"/>
              <a:t>args</a:t>
            </a:r>
            <a:r>
              <a:rPr lang="en-US" sz="2000" dirty="0"/>
              <a:t>[])</a:t>
            </a:r>
            <a:endParaRPr lang="pt-BR" sz="2000" dirty="0"/>
          </a:p>
          <a:p>
            <a:pPr marL="320040" lvl="1" indent="0" algn="just">
              <a:buNone/>
            </a:pPr>
            <a:r>
              <a:rPr lang="pt-BR" sz="2000" dirty="0"/>
              <a:t>{</a:t>
            </a:r>
          </a:p>
          <a:p>
            <a:pPr marL="320040" lvl="1" indent="0" algn="just">
              <a:buNone/>
            </a:pPr>
            <a:r>
              <a:rPr lang="pt-BR" sz="2000" dirty="0" err="1"/>
              <a:t>PrimeiraJanela</a:t>
            </a:r>
            <a:r>
              <a:rPr lang="pt-BR" sz="2000" dirty="0"/>
              <a:t> </a:t>
            </a:r>
            <a:r>
              <a:rPr lang="pt-BR" sz="2000" dirty="0" err="1"/>
              <a:t>app</a:t>
            </a:r>
            <a:r>
              <a:rPr lang="pt-BR" sz="2000" dirty="0"/>
              <a:t> = new </a:t>
            </a:r>
            <a:r>
              <a:rPr lang="pt-BR" sz="2000" dirty="0" err="1"/>
              <a:t>PrimeiraJanela</a:t>
            </a:r>
            <a:r>
              <a:rPr lang="pt-BR" sz="2000" dirty="0"/>
              <a:t>();</a:t>
            </a:r>
          </a:p>
          <a:p>
            <a:pPr marL="320040" lvl="1" indent="0" algn="just">
              <a:buNone/>
            </a:pPr>
            <a:r>
              <a:rPr lang="pt-BR" sz="2000" dirty="0" err="1"/>
              <a:t>app.setDefaultCloseOperation</a:t>
            </a:r>
            <a:r>
              <a:rPr lang="pt-BR" sz="2000" dirty="0"/>
              <a:t>(</a:t>
            </a:r>
            <a:r>
              <a:rPr lang="pt-BR" sz="2000" dirty="0" err="1"/>
              <a:t>JFrame.EXIT_ON_CLOSE</a:t>
            </a:r>
            <a:r>
              <a:rPr lang="pt-BR" sz="2000" dirty="0"/>
              <a:t>);</a:t>
            </a:r>
          </a:p>
          <a:p>
            <a:pPr marL="320040" lvl="1" indent="0" algn="just">
              <a:buNone/>
            </a:pPr>
            <a:r>
              <a:rPr lang="pt-BR" sz="2000" dirty="0"/>
              <a:t>}</a:t>
            </a:r>
          </a:p>
          <a:p>
            <a:endParaRPr lang="pt-BR" dirty="0"/>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454593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a:t>
            </a:r>
          </a:p>
        </p:txBody>
      </p:sp>
      <p:pic>
        <p:nvPicPr>
          <p:cNvPr id="4" name="Imagem 3"/>
          <p:cNvPicPr>
            <a:picLocks noChangeAspect="1"/>
          </p:cNvPicPr>
          <p:nvPr/>
        </p:nvPicPr>
        <p:blipFill>
          <a:blip r:embed="rId2"/>
          <a:stretch>
            <a:fillRect/>
          </a:stretch>
        </p:blipFill>
        <p:spPr>
          <a:xfrm>
            <a:off x="251520" y="1669744"/>
            <a:ext cx="8640960" cy="4981575"/>
          </a:xfrm>
          <a:prstGeom prst="rect">
            <a:avLst/>
          </a:prstGeom>
        </p:spPr>
      </p:pic>
    </p:spTree>
    <p:extLst>
      <p:ext uri="{BB962C8B-B14F-4D97-AF65-F5344CB8AC3E}">
        <p14:creationId xmlns:p14="http://schemas.microsoft.com/office/powerpoint/2010/main" val="11754943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Horas ao seu aplicativo </a:t>
            </a:r>
            <a:r>
              <a:rPr lang="pt-BR" sz="2000" dirty="0"/>
              <a:t>(cont.)</a:t>
            </a:r>
          </a:p>
        </p:txBody>
      </p:sp>
      <p:pic>
        <p:nvPicPr>
          <p:cNvPr id="4" name="Imagem 3"/>
          <p:cNvPicPr>
            <a:picLocks noChangeAspect="1"/>
          </p:cNvPicPr>
          <p:nvPr/>
        </p:nvPicPr>
        <p:blipFill>
          <a:blip r:embed="rId2"/>
          <a:stretch>
            <a:fillRect/>
          </a:stretch>
        </p:blipFill>
        <p:spPr>
          <a:xfrm>
            <a:off x="237872" y="1697040"/>
            <a:ext cx="8640960" cy="4935091"/>
          </a:xfrm>
          <a:prstGeom prst="rect">
            <a:avLst/>
          </a:prstGeom>
        </p:spPr>
      </p:pic>
    </p:spTree>
    <p:extLst>
      <p:ext uri="{BB962C8B-B14F-4D97-AF65-F5344CB8AC3E}">
        <p14:creationId xmlns:p14="http://schemas.microsoft.com/office/powerpoint/2010/main" val="36229402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Executado o aplicativo horas</a:t>
            </a:r>
          </a:p>
        </p:txBody>
      </p:sp>
      <p:pic>
        <p:nvPicPr>
          <p:cNvPr id="4" name="Imagem 3"/>
          <p:cNvPicPr>
            <a:picLocks noChangeAspect="1"/>
          </p:cNvPicPr>
          <p:nvPr/>
        </p:nvPicPr>
        <p:blipFill>
          <a:blip r:embed="rId2"/>
          <a:stretch>
            <a:fillRect/>
          </a:stretch>
        </p:blipFill>
        <p:spPr>
          <a:xfrm>
            <a:off x="2771430" y="2636912"/>
            <a:ext cx="3600400" cy="2400267"/>
          </a:xfrm>
          <a:prstGeom prst="rect">
            <a:avLst/>
          </a:prstGeom>
        </p:spPr>
      </p:pic>
    </p:spTree>
    <p:extLst>
      <p:ext uri="{BB962C8B-B14F-4D97-AF65-F5344CB8AC3E}">
        <p14:creationId xmlns:p14="http://schemas.microsoft.com/office/powerpoint/2010/main" val="21099863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Vamos criar uma classe privada com o nome de HORAS vamos definir os parâmetros para hora, minutos e segundos.</a:t>
            </a:r>
          </a:p>
          <a:p>
            <a:pPr algn="just"/>
            <a:r>
              <a:rPr lang="pt-BR" dirty="0"/>
              <a:t>Depois criar um outra classe privada com o nome de formatar para que você possa formatar a hora com dois dígitos, e coloca a hora no rótulo com uma </a:t>
            </a:r>
            <a:r>
              <a:rPr lang="pt-BR" dirty="0" err="1"/>
              <a:t>string</a:t>
            </a:r>
            <a:r>
              <a:rPr lang="pt-BR" dirty="0"/>
              <a:t>.</a:t>
            </a:r>
          </a:p>
          <a:p>
            <a:pPr algn="just"/>
            <a:r>
              <a:rPr lang="pt-BR" dirty="0"/>
              <a:t>Criar uma ação com o nome de tarefa, que vai chamar a classe privada HORAS.</a:t>
            </a:r>
          </a:p>
          <a:p>
            <a:pPr algn="just"/>
            <a:r>
              <a:rPr lang="pt-BR" dirty="0"/>
              <a:t>Por último chamar a biblioteca com o nome de Timer, e  atribuir o tempo de um segundo que é representado por mil. E chamar o método </a:t>
            </a:r>
            <a:r>
              <a:rPr lang="pt-BR" dirty="0" err="1"/>
              <a:t>time.start</a:t>
            </a:r>
            <a:r>
              <a:rPr lang="pt-BR" dirty="0"/>
              <a:t>(), para que o relógio possa movimentar os segundos.</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13250448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A classe </a:t>
            </a:r>
            <a:r>
              <a:rPr lang="pt-BR" sz="2400" b="1" dirty="0" err="1"/>
              <a:t>JTextField</a:t>
            </a:r>
            <a:r>
              <a:rPr lang="pt-BR" sz="2400" dirty="0"/>
              <a:t> permite a criação de caixas de textos que aceitam a entrada de apenas uma linha de texto. A classe </a:t>
            </a:r>
            <a:r>
              <a:rPr lang="pt-BR" sz="2400" b="1" dirty="0" err="1"/>
              <a:t>JTextArea</a:t>
            </a:r>
            <a:r>
              <a:rPr lang="pt-BR" sz="2400" dirty="0"/>
              <a:t> permite a entrada e manipulação de múltiplas linhas de texto. Embora a classe </a:t>
            </a:r>
            <a:r>
              <a:rPr lang="pt-BR" sz="2400" b="1" dirty="0" err="1"/>
              <a:t>JTextArea</a:t>
            </a:r>
            <a:r>
              <a:rPr lang="pt-BR" sz="2400" dirty="0"/>
              <a:t> forneça uma série de métodos úteis para a manipulação de seu conteúdo, algumas operações mais avançadas, tais como formatar e aplicar estilos diversos ao texto de controle, são possíveis apenas com o uso da classes </a:t>
            </a:r>
            <a:r>
              <a:rPr lang="pt-BR" sz="2400" dirty="0" err="1"/>
              <a:t>JTextPane</a:t>
            </a:r>
            <a:r>
              <a:rPr lang="pt-BR" sz="2400" dirty="0"/>
              <a:t> e </a:t>
            </a:r>
            <a:r>
              <a:rPr lang="pt-BR" sz="2400" dirty="0" err="1"/>
              <a:t>JEditorPane</a:t>
            </a:r>
            <a:r>
              <a:rPr lang="pt-BR" sz="2400" dirty="0"/>
              <a:t>. </a:t>
            </a:r>
            <a:r>
              <a:rPr lang="pt-BR" sz="2400"/>
              <a:t>Esse material não </a:t>
            </a:r>
            <a:r>
              <a:rPr lang="pt-BR" sz="2400" dirty="0"/>
              <a:t>aborda estas duas classes mas, você poderá pesquisa-las na documentação.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39335939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b="1" dirty="0" err="1"/>
              <a:t>JTextArea</a:t>
            </a:r>
            <a:r>
              <a:rPr lang="pt-BR" sz="2400" dirty="0"/>
              <a:t> fornece seis construtores. Dentre eles, o mais comumente usado é aquele que cria uma área de texto em branco com um determinado número de linhas e colunas. Veja a sintaxe para esse construtor:</a:t>
            </a:r>
          </a:p>
          <a:p>
            <a:pPr lvl="1" algn="just"/>
            <a:r>
              <a:rPr lang="pt-BR" sz="2400" b="1" dirty="0" err="1"/>
              <a:t>JTextArea</a:t>
            </a:r>
            <a:r>
              <a:rPr lang="pt-BR" sz="2400" b="1" dirty="0"/>
              <a:t>(</a:t>
            </a:r>
            <a:r>
              <a:rPr lang="pt-BR" sz="2400" b="1" dirty="0" err="1"/>
              <a:t>int</a:t>
            </a:r>
            <a:r>
              <a:rPr lang="pt-BR" sz="2400" b="1" dirty="0"/>
              <a:t> linhas, </a:t>
            </a:r>
            <a:r>
              <a:rPr lang="pt-BR" sz="2400" b="1" dirty="0" err="1"/>
              <a:t>int</a:t>
            </a:r>
            <a:r>
              <a:rPr lang="pt-BR" sz="2400" b="1" dirty="0"/>
              <a:t> colunas).</a:t>
            </a:r>
          </a:p>
          <a:p>
            <a:pPr lvl="1" algn="just"/>
            <a:r>
              <a:rPr lang="pt-BR" sz="2400" dirty="0"/>
              <a:t>Para controlar as linhas e colunas observe que foi adicionado barra de rolagem da classe </a:t>
            </a:r>
            <a:r>
              <a:rPr lang="pt-BR" sz="2400" b="1" dirty="0" err="1"/>
              <a:t>JScrollPane</a:t>
            </a:r>
            <a:r>
              <a:rPr lang="pt-BR" sz="2400" b="1" dirty="0"/>
              <a:t>.</a:t>
            </a:r>
          </a:p>
          <a:p>
            <a:pPr algn="just"/>
            <a:r>
              <a:rPr lang="pt-BR" sz="2400" dirty="0"/>
              <a:t>A listagem seguinte apresenta um aplicativo que contém um rótulo, uma área de texto.</a:t>
            </a:r>
          </a:p>
        </p:txBody>
      </p:sp>
      <p:sp>
        <p:nvSpPr>
          <p:cNvPr id="3" name="Título 2"/>
          <p:cNvSpPr>
            <a:spLocks noGrp="1"/>
          </p:cNvSpPr>
          <p:nvPr>
            <p:ph type="title"/>
          </p:nvPr>
        </p:nvSpPr>
        <p:spPr/>
        <p:txBody>
          <a:bodyPr/>
          <a:lstStyle/>
          <a:p>
            <a:r>
              <a:rPr lang="pt-BR" dirty="0"/>
              <a:t>Entendimento da classe </a:t>
            </a:r>
            <a:r>
              <a:rPr lang="pt-BR" dirty="0" err="1"/>
              <a:t>JTextArea</a:t>
            </a:r>
            <a:r>
              <a:rPr lang="pt-BR" dirty="0"/>
              <a:t> com barra de rolagem</a:t>
            </a:r>
          </a:p>
        </p:txBody>
      </p:sp>
    </p:spTree>
    <p:extLst>
      <p:ext uri="{BB962C8B-B14F-4D97-AF65-F5344CB8AC3E}">
        <p14:creationId xmlns:p14="http://schemas.microsoft.com/office/powerpoint/2010/main" val="15594139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251520" y="1683392"/>
            <a:ext cx="8640960" cy="4963666"/>
          </a:xfrm>
          <a:prstGeom prst="rect">
            <a:avLst/>
          </a:prstGeom>
        </p:spPr>
      </p:pic>
    </p:spTree>
    <p:extLst>
      <p:ext uri="{BB962C8B-B14F-4D97-AF65-F5344CB8AC3E}">
        <p14:creationId xmlns:p14="http://schemas.microsoft.com/office/powerpoint/2010/main" val="785349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o aplicativo</a:t>
            </a:r>
          </a:p>
        </p:txBody>
      </p:sp>
      <p:pic>
        <p:nvPicPr>
          <p:cNvPr id="4" name="Imagem 3"/>
          <p:cNvPicPr>
            <a:picLocks noChangeAspect="1"/>
          </p:cNvPicPr>
          <p:nvPr/>
        </p:nvPicPr>
        <p:blipFill>
          <a:blip r:embed="rId2"/>
          <a:stretch>
            <a:fillRect/>
          </a:stretch>
        </p:blipFill>
        <p:spPr>
          <a:xfrm>
            <a:off x="179511" y="1700808"/>
            <a:ext cx="6571337" cy="2232248"/>
          </a:xfrm>
          <a:prstGeom prst="rect">
            <a:avLst/>
          </a:prstGeom>
        </p:spPr>
      </p:pic>
      <p:pic>
        <p:nvPicPr>
          <p:cNvPr id="5" name="Imagem 4"/>
          <p:cNvPicPr>
            <a:picLocks noChangeAspect="1"/>
          </p:cNvPicPr>
          <p:nvPr/>
        </p:nvPicPr>
        <p:blipFill>
          <a:blip r:embed="rId3"/>
          <a:stretch>
            <a:fillRect/>
          </a:stretch>
        </p:blipFill>
        <p:spPr>
          <a:xfrm>
            <a:off x="4644008" y="3962853"/>
            <a:ext cx="3312368" cy="2667000"/>
          </a:xfrm>
          <a:prstGeom prst="rect">
            <a:avLst/>
          </a:prstGeom>
        </p:spPr>
      </p:pic>
    </p:spTree>
    <p:extLst>
      <p:ext uri="{BB962C8B-B14F-4D97-AF65-F5344CB8AC3E}">
        <p14:creationId xmlns:p14="http://schemas.microsoft.com/office/powerpoint/2010/main" val="2657409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Menus são uma parte integrante de qualquer aplicativo de interface gráfica. Seu uso ajuda a agrupar o acesso as funcionalidades do programa em lugares já conhecidos pelo usuário e evita a poluição desnecessárias de componentes na tela do aplicativo.</a:t>
            </a:r>
          </a:p>
          <a:p>
            <a:pPr algn="just"/>
            <a:r>
              <a:rPr lang="pt-BR" dirty="0"/>
              <a:t>Menus são criados como objetos das classes </a:t>
            </a:r>
            <a:r>
              <a:rPr lang="pt-BR" dirty="0" err="1"/>
              <a:t>JMenurBar</a:t>
            </a:r>
            <a:r>
              <a:rPr lang="pt-BR" dirty="0"/>
              <a:t>, </a:t>
            </a:r>
            <a:r>
              <a:rPr lang="pt-BR" dirty="0" err="1"/>
              <a:t>JMenu</a:t>
            </a:r>
            <a:r>
              <a:rPr lang="pt-BR" dirty="0"/>
              <a:t>, </a:t>
            </a:r>
            <a:r>
              <a:rPr lang="pt-BR" dirty="0" err="1"/>
              <a:t>JMenuitem</a:t>
            </a:r>
            <a:r>
              <a:rPr lang="pt-BR" dirty="0"/>
              <a:t>, </a:t>
            </a:r>
            <a:r>
              <a:rPr lang="pt-BR" dirty="0" err="1"/>
              <a:t>JCheckBoxMenuItem</a:t>
            </a:r>
            <a:r>
              <a:rPr lang="pt-BR" dirty="0"/>
              <a:t> e </a:t>
            </a:r>
            <a:r>
              <a:rPr lang="pt-BR" dirty="0" err="1"/>
              <a:t>JRadioButtonMenuItem</a:t>
            </a:r>
            <a:r>
              <a:rPr lang="pt-BR" dirty="0"/>
              <a:t>. </a:t>
            </a:r>
          </a:p>
          <a:p>
            <a:pPr algn="just"/>
            <a:r>
              <a:rPr lang="pt-BR" dirty="0"/>
              <a:t>Todas essas classes têm sua relevância e uma aplicação de cada um será apresentada em seguida. Por ora, saiba que o menu pode ser adicionados apenas aos objetos de classes que fornecem o método </a:t>
            </a:r>
            <a:r>
              <a:rPr lang="pt-BR" dirty="0" err="1"/>
              <a:t>JMenuBar</a:t>
            </a:r>
            <a:r>
              <a:rPr lang="pt-BR" dirty="0"/>
              <a:t>. A classe </a:t>
            </a:r>
            <a:r>
              <a:rPr lang="pt-BR" dirty="0" err="1"/>
              <a:t>JMenuBar</a:t>
            </a:r>
            <a:r>
              <a:rPr lang="pt-BR" dirty="0"/>
              <a:t> serve para</a:t>
            </a:r>
          </a:p>
          <a:p>
            <a:pPr algn="just"/>
            <a:r>
              <a:rPr lang="pt-BR" dirty="0"/>
              <a:t>criar a barra de menus. Já o </a:t>
            </a:r>
            <a:r>
              <a:rPr lang="pt-BR" dirty="0" err="1"/>
              <a:t>JMenu</a:t>
            </a:r>
            <a:r>
              <a:rPr lang="pt-BR" dirty="0"/>
              <a:t> adiciona os itens do menu. Já os itens dos menus são colocados com </a:t>
            </a:r>
            <a:r>
              <a:rPr lang="pt-BR" dirty="0" err="1"/>
              <a:t>JMenuItem</a:t>
            </a:r>
            <a:r>
              <a:rPr lang="pt-BR" dirty="0"/>
              <a:t>.</a:t>
            </a:r>
          </a:p>
          <a:p>
            <a:pPr algn="just"/>
            <a:r>
              <a:rPr lang="pt-BR" dirty="0"/>
              <a:t>O Aplicativo seguinte apresenta uma barra de menus, que contém o menu opções, com os itens limpar, fonte e sair:</a:t>
            </a:r>
          </a:p>
        </p:txBody>
      </p:sp>
      <p:sp>
        <p:nvSpPr>
          <p:cNvPr id="3" name="Título 2"/>
          <p:cNvSpPr>
            <a:spLocks noGrp="1"/>
          </p:cNvSpPr>
          <p:nvPr>
            <p:ph type="title"/>
          </p:nvPr>
        </p:nvSpPr>
        <p:spPr/>
        <p:txBody>
          <a:bodyPr/>
          <a:lstStyle/>
          <a:p>
            <a:r>
              <a:rPr lang="pt-BR" dirty="0"/>
              <a:t>Adicionando menu a um aplicativo </a:t>
            </a:r>
            <a:r>
              <a:rPr lang="pt-BR" dirty="0" err="1"/>
              <a:t>java</a:t>
            </a:r>
            <a:endParaRPr lang="pt-BR" dirty="0"/>
          </a:p>
        </p:txBody>
      </p:sp>
    </p:spTree>
    <p:extLst>
      <p:ext uri="{BB962C8B-B14F-4D97-AF65-F5344CB8AC3E}">
        <p14:creationId xmlns:p14="http://schemas.microsoft.com/office/powerpoint/2010/main" val="39543811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7020272" y="188640"/>
            <a:ext cx="1872208" cy="1645920"/>
          </a:xfrm>
        </p:spPr>
        <p:txBody>
          <a:bodyPr>
            <a:normAutofit/>
          </a:bodyPr>
          <a:lstStyle/>
          <a:p>
            <a:pPr algn="ctr"/>
            <a:r>
              <a:rPr lang="pt-BR" sz="3200" dirty="0"/>
              <a:t>Exemplo de Menu</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5848722" cy="637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05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Na primeira linha criamos uma instância da classe </a:t>
            </a:r>
            <a:r>
              <a:rPr lang="pt-BR" sz="2400" dirty="0" err="1"/>
              <a:t>PrimeiraJanela</a:t>
            </a:r>
            <a:r>
              <a:rPr lang="pt-BR" sz="2400" dirty="0"/>
              <a:t> e a atribuímos à referência </a:t>
            </a:r>
            <a:r>
              <a:rPr lang="pt-BR" sz="2400" dirty="0" err="1"/>
              <a:t>app</a:t>
            </a:r>
            <a:r>
              <a:rPr lang="pt-BR" sz="2400" dirty="0"/>
              <a:t>, então acessamos o método </a:t>
            </a:r>
            <a:r>
              <a:rPr lang="pt-BR" sz="2400" dirty="0" err="1"/>
              <a:t>setDefaultCloseOperation</a:t>
            </a:r>
            <a:r>
              <a:rPr lang="pt-BR" sz="2400" dirty="0"/>
              <a:t> e fornecemos o valor EXIT_ON_CLOSE, que é uma das constantes da classe </a:t>
            </a:r>
            <a:r>
              <a:rPr lang="pt-BR" sz="2400" dirty="0" err="1"/>
              <a:t>JFrame</a:t>
            </a:r>
            <a:r>
              <a:rPr lang="pt-BR" sz="2400" dirty="0"/>
              <a:t> que define como o aplicativo vai se comportar quando o usuário tentar fechar a janela, seja clicando no botão fechar na barra de títulos ou pressionando ALT + F4.</a:t>
            </a:r>
          </a:p>
        </p:txBody>
      </p:sp>
      <p:sp>
        <p:nvSpPr>
          <p:cNvPr id="3" name="Título 2"/>
          <p:cNvSpPr>
            <a:spLocks noGrp="1"/>
          </p:cNvSpPr>
          <p:nvPr>
            <p:ph type="title"/>
          </p:nvPr>
        </p:nvSpPr>
        <p:spPr/>
        <p:txBody>
          <a:bodyPr/>
          <a:lstStyle/>
          <a:p>
            <a:r>
              <a:rPr lang="pt-BR" dirty="0"/>
              <a:t>Analisando Aplicativo</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2080144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96" y="250701"/>
            <a:ext cx="633670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717" y="188640"/>
            <a:ext cx="2236787"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797" y="3645024"/>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8207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Declarar na área pública a variável que vai receber a barra de menu:</a:t>
            </a:r>
          </a:p>
          <a:p>
            <a:pPr algn="just"/>
            <a:r>
              <a:rPr lang="pt-BR" dirty="0" err="1"/>
              <a:t>JMenuBar</a:t>
            </a:r>
            <a:r>
              <a:rPr lang="pt-BR" dirty="0"/>
              <a:t> barra;</a:t>
            </a:r>
          </a:p>
          <a:p>
            <a:pPr algn="just"/>
            <a:r>
              <a:rPr lang="pt-BR" dirty="0"/>
              <a:t>Criar a barra de menus: barra = new </a:t>
            </a:r>
            <a:r>
              <a:rPr lang="pt-BR" dirty="0" err="1"/>
              <a:t>JMenuBar</a:t>
            </a:r>
            <a:r>
              <a:rPr lang="pt-BR" dirty="0"/>
              <a:t>();</a:t>
            </a:r>
          </a:p>
          <a:p>
            <a:pPr algn="just"/>
            <a:r>
              <a:rPr lang="pt-BR" dirty="0"/>
              <a:t>Anexam a barra de menus à janela com uma chamada ao método </a:t>
            </a:r>
            <a:r>
              <a:rPr lang="pt-BR" dirty="0" err="1"/>
              <a:t>setJMenuBar</a:t>
            </a:r>
            <a:r>
              <a:rPr lang="pt-BR" dirty="0"/>
              <a:t> da classe </a:t>
            </a:r>
            <a:r>
              <a:rPr lang="pt-BR" dirty="0" err="1"/>
              <a:t>JFrame</a:t>
            </a:r>
            <a:r>
              <a:rPr lang="pt-BR" dirty="0"/>
              <a:t> (janela): </a:t>
            </a:r>
            <a:r>
              <a:rPr lang="pt-BR" dirty="0" err="1"/>
              <a:t>setJMenuBar</a:t>
            </a:r>
            <a:r>
              <a:rPr lang="pt-BR" dirty="0"/>
              <a:t>(barra);</a:t>
            </a:r>
          </a:p>
          <a:p>
            <a:pPr algn="just"/>
            <a:r>
              <a:rPr lang="pt-BR" dirty="0"/>
              <a:t>Uma janela pode ter apenas uma barra de menus, disposta horizontalmente na parte superior da janela.</a:t>
            </a:r>
          </a:p>
          <a:p>
            <a:pPr algn="just"/>
            <a:r>
              <a:rPr lang="pt-BR" dirty="0"/>
              <a:t>O menu Opções é criado com a seguinte instrução:</a:t>
            </a:r>
          </a:p>
          <a:p>
            <a:pPr algn="just"/>
            <a:r>
              <a:rPr lang="pt-BR" dirty="0" err="1"/>
              <a:t>opcoes</a:t>
            </a:r>
            <a:r>
              <a:rPr lang="pt-BR" dirty="0"/>
              <a:t> = new </a:t>
            </a:r>
            <a:r>
              <a:rPr lang="pt-BR" dirty="0" err="1"/>
              <a:t>JMenu</a:t>
            </a:r>
            <a:r>
              <a:rPr lang="pt-BR" dirty="0"/>
              <a:t>("Opções");</a:t>
            </a:r>
          </a:p>
          <a:p>
            <a:pPr algn="just"/>
            <a:r>
              <a:rPr lang="pt-BR" dirty="0"/>
              <a:t>Depois é anexado a barra de menus: </a:t>
            </a:r>
            <a:r>
              <a:rPr lang="pt-BR" dirty="0" err="1"/>
              <a:t>barra.add</a:t>
            </a:r>
            <a:r>
              <a:rPr lang="pt-BR" dirty="0"/>
              <a:t>(opções);</a:t>
            </a:r>
          </a:p>
          <a:p>
            <a:pPr algn="just"/>
            <a:r>
              <a:rPr lang="pt-BR" dirty="0"/>
              <a:t>Observe o </a:t>
            </a:r>
            <a:r>
              <a:rPr lang="pt-BR" dirty="0" err="1"/>
              <a:t>o</a:t>
            </a:r>
            <a:r>
              <a:rPr lang="pt-BR" dirty="0"/>
              <a:t> uso do método </a:t>
            </a:r>
            <a:r>
              <a:rPr lang="pt-BR" dirty="0" err="1"/>
              <a:t>setMnemonic</a:t>
            </a:r>
            <a:r>
              <a:rPr lang="pt-BR" dirty="0"/>
              <a:t> para definir as teclas de atalho para o menu e todos os itens do menu.</a:t>
            </a:r>
          </a:p>
          <a:p>
            <a:pPr lvl="1" algn="just"/>
            <a:r>
              <a:rPr lang="pt-BR" dirty="0" err="1"/>
              <a:t>limpar.setMnemonic</a:t>
            </a:r>
            <a:r>
              <a:rPr lang="pt-BR" dirty="0"/>
              <a:t>(</a:t>
            </a:r>
            <a:r>
              <a:rPr lang="pt-BR" dirty="0" err="1"/>
              <a:t>KeyEvent.VK_L</a:t>
            </a:r>
            <a:r>
              <a:rPr lang="pt-BR" dirty="0"/>
              <a:t>);</a:t>
            </a:r>
          </a:p>
          <a:p>
            <a:pPr lvl="1" algn="just"/>
            <a:r>
              <a:rPr lang="pt-BR" dirty="0" err="1"/>
              <a:t>fonte.setMnemonic</a:t>
            </a:r>
            <a:r>
              <a:rPr lang="pt-BR" dirty="0"/>
              <a:t>(</a:t>
            </a:r>
            <a:r>
              <a:rPr lang="pt-BR" dirty="0" err="1"/>
              <a:t>KeyEvent.VK_F</a:t>
            </a:r>
            <a:r>
              <a:rPr lang="pt-BR" dirty="0"/>
              <a:t>);</a:t>
            </a:r>
          </a:p>
          <a:p>
            <a:pPr lvl="1" algn="just"/>
            <a:r>
              <a:rPr lang="pt-BR" dirty="0" err="1"/>
              <a:t>sair.setMnemonic</a:t>
            </a:r>
            <a:r>
              <a:rPr lang="pt-BR" dirty="0"/>
              <a:t>(</a:t>
            </a:r>
            <a:r>
              <a:rPr lang="pt-BR" dirty="0" err="1"/>
              <a:t>KeyEvent.VK_S</a:t>
            </a:r>
            <a:r>
              <a:rPr lang="pt-BR" dirty="0"/>
              <a:t>);</a:t>
            </a:r>
          </a:p>
        </p:txBody>
      </p:sp>
      <p:sp>
        <p:nvSpPr>
          <p:cNvPr id="3" name="Título 2"/>
          <p:cNvSpPr>
            <a:spLocks noGrp="1"/>
          </p:cNvSpPr>
          <p:nvPr>
            <p:ph type="title"/>
          </p:nvPr>
        </p:nvSpPr>
        <p:spPr/>
        <p:txBody>
          <a:bodyPr/>
          <a:lstStyle/>
          <a:p>
            <a:r>
              <a:rPr lang="pt-BR" dirty="0"/>
              <a:t>Analise do Código exemplo de Menu</a:t>
            </a:r>
          </a:p>
        </p:txBody>
      </p:sp>
    </p:spTree>
    <p:extLst>
      <p:ext uri="{BB962C8B-B14F-4D97-AF65-F5344CB8AC3E}">
        <p14:creationId xmlns:p14="http://schemas.microsoft.com/office/powerpoint/2010/main" val="29210266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os itens do menu opções:</a:t>
            </a:r>
          </a:p>
          <a:p>
            <a:pPr lvl="1"/>
            <a:r>
              <a:rPr lang="pt-BR" dirty="0"/>
              <a:t>limpar = new </a:t>
            </a:r>
            <a:r>
              <a:rPr lang="pt-BR" dirty="0" err="1"/>
              <a:t>JMenuItem</a:t>
            </a:r>
            <a:r>
              <a:rPr lang="pt-BR" dirty="0"/>
              <a:t>("Limpar");</a:t>
            </a:r>
          </a:p>
          <a:p>
            <a:pPr lvl="1"/>
            <a:r>
              <a:rPr lang="pt-BR" dirty="0"/>
              <a:t>fonte = new </a:t>
            </a:r>
            <a:r>
              <a:rPr lang="pt-BR" dirty="0" err="1"/>
              <a:t>JMenuItem</a:t>
            </a:r>
            <a:r>
              <a:rPr lang="pt-BR" dirty="0"/>
              <a:t>("Fonte");</a:t>
            </a:r>
          </a:p>
          <a:p>
            <a:pPr lvl="1"/>
            <a:r>
              <a:rPr lang="pt-BR" dirty="0"/>
              <a:t>sair = new </a:t>
            </a:r>
            <a:r>
              <a:rPr lang="pt-BR" dirty="0" err="1"/>
              <a:t>JMenuItem</a:t>
            </a:r>
            <a:r>
              <a:rPr lang="pt-BR" dirty="0"/>
              <a:t>("Sair");</a:t>
            </a:r>
          </a:p>
          <a:p>
            <a:r>
              <a:rPr lang="pt-BR" dirty="0"/>
              <a:t>Declarar as variáveis que irão receber os itens do menu como </a:t>
            </a:r>
            <a:r>
              <a:rPr lang="pt-BR" dirty="0" err="1"/>
              <a:t>JMenuItem</a:t>
            </a:r>
            <a:r>
              <a:rPr lang="pt-BR" dirty="0"/>
              <a:t>: </a:t>
            </a:r>
            <a:r>
              <a:rPr lang="pt-BR" dirty="0" err="1"/>
              <a:t>JMenuItem</a:t>
            </a:r>
            <a:r>
              <a:rPr lang="pt-BR" dirty="0"/>
              <a:t> limpar, fonte, sair;</a:t>
            </a:r>
          </a:p>
          <a:p>
            <a:r>
              <a:rPr lang="pt-BR" dirty="0"/>
              <a:t>Agora vamos anexar os itens no menu opções:</a:t>
            </a:r>
          </a:p>
          <a:p>
            <a:pPr lvl="1"/>
            <a:r>
              <a:rPr lang="pt-BR" dirty="0" err="1"/>
              <a:t>opcoes.add</a:t>
            </a:r>
            <a:r>
              <a:rPr lang="pt-BR" dirty="0"/>
              <a:t>(limpar);</a:t>
            </a:r>
          </a:p>
          <a:p>
            <a:pPr lvl="1"/>
            <a:r>
              <a:rPr lang="pt-BR" dirty="0" err="1"/>
              <a:t>opcoes.add</a:t>
            </a:r>
            <a:r>
              <a:rPr lang="pt-BR" dirty="0"/>
              <a:t>(fonte);</a:t>
            </a:r>
          </a:p>
          <a:p>
            <a:pPr lvl="1"/>
            <a:r>
              <a:rPr lang="pt-BR" dirty="0" err="1"/>
              <a:t>opcoes.addSeparator</a:t>
            </a:r>
            <a:r>
              <a:rPr lang="pt-BR" dirty="0"/>
              <a:t>(); //Adiciona um linha separadora no menu</a:t>
            </a:r>
          </a:p>
          <a:p>
            <a:pPr lvl="1"/>
            <a:r>
              <a:rPr lang="pt-BR" dirty="0" err="1"/>
              <a:t>opcoes.add</a:t>
            </a:r>
            <a:r>
              <a:rPr lang="pt-BR" dirty="0"/>
              <a:t>(sair);</a:t>
            </a:r>
          </a:p>
          <a:p>
            <a:endParaRPr lang="pt-BR" dirty="0"/>
          </a:p>
        </p:txBody>
      </p:sp>
      <p:sp>
        <p:nvSpPr>
          <p:cNvPr id="3" name="Título 2"/>
          <p:cNvSpPr>
            <a:spLocks noGrp="1"/>
          </p:cNvSpPr>
          <p:nvPr>
            <p:ph type="title"/>
          </p:nvPr>
        </p:nvSpPr>
        <p:spPr/>
        <p:txBody>
          <a:bodyPr/>
          <a:lstStyle/>
          <a:p>
            <a:r>
              <a:rPr lang="pt-BR" dirty="0"/>
              <a:t>Analise do Código exemplo de Menu (cont.)</a:t>
            </a:r>
          </a:p>
        </p:txBody>
      </p:sp>
    </p:spTree>
    <p:extLst>
      <p:ext uri="{BB962C8B-B14F-4D97-AF65-F5344CB8AC3E}">
        <p14:creationId xmlns:p14="http://schemas.microsoft.com/office/powerpoint/2010/main" val="41852333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menu</a:t>
            </a:r>
            <a:br>
              <a:rPr lang="pt-BR" dirty="0"/>
            </a:b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65" y="260648"/>
            <a:ext cx="6391275"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921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dirty="0"/>
              <a:t>Exemplo de </a:t>
            </a:r>
            <a:r>
              <a:rPr lang="pt-BR" dirty="0" err="1"/>
              <a:t>mneu</a:t>
            </a:r>
            <a:br>
              <a:rPr lang="pt-BR" dirty="0"/>
            </a:br>
            <a:r>
              <a:rPr lang="pt-BR" sz="1100" dirty="0"/>
              <a:t>(cont.)</a:t>
            </a:r>
            <a:br>
              <a:rPr lang="pt-BR" sz="1100" dirty="0"/>
            </a:br>
            <a:br>
              <a:rPr lang="pt-BR" sz="1100" dirty="0"/>
            </a:br>
            <a:br>
              <a:rPr lang="pt-BR" sz="1100" dirty="0"/>
            </a:br>
            <a:endParaRPr lang="pt-BR" sz="11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633670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4124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Executando exemplo de Menu</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636912"/>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2095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As variáveis que no aplicativo anterior foram declaradas como </a:t>
            </a:r>
            <a:r>
              <a:rPr lang="pt-BR" dirty="0" err="1"/>
              <a:t>JMenuItem,para</a:t>
            </a:r>
            <a:r>
              <a:rPr lang="pt-BR" dirty="0"/>
              <a:t> que possam ser anexado a </a:t>
            </a:r>
            <a:r>
              <a:rPr lang="pt-BR" dirty="0" err="1"/>
              <a:t>submenus</a:t>
            </a:r>
            <a:r>
              <a:rPr lang="pt-BR" dirty="0"/>
              <a:t> elas terão que mudar de classe e passar a ser da classe </a:t>
            </a:r>
            <a:r>
              <a:rPr lang="pt-BR" dirty="0" err="1"/>
              <a:t>JMenu</a:t>
            </a:r>
            <a:r>
              <a:rPr lang="pt-BR" dirty="0"/>
              <a:t>. Veja: </a:t>
            </a:r>
            <a:r>
              <a:rPr lang="pt-BR" dirty="0" err="1"/>
              <a:t>JMenu</a:t>
            </a:r>
            <a:r>
              <a:rPr lang="pt-BR" dirty="0"/>
              <a:t> </a:t>
            </a:r>
            <a:r>
              <a:rPr lang="pt-BR" dirty="0" err="1"/>
              <a:t>opcões,fonte,cor</a:t>
            </a:r>
            <a:r>
              <a:rPr lang="pt-BR" dirty="0"/>
              <a:t>;</a:t>
            </a:r>
          </a:p>
        </p:txBody>
      </p:sp>
      <p:sp>
        <p:nvSpPr>
          <p:cNvPr id="3" name="Título 2"/>
          <p:cNvSpPr>
            <a:spLocks noGrp="1"/>
          </p:cNvSpPr>
          <p:nvPr>
            <p:ph type="title"/>
          </p:nvPr>
        </p:nvSpPr>
        <p:spPr/>
        <p:txBody>
          <a:bodyPr/>
          <a:lstStyle/>
          <a:p>
            <a:r>
              <a:rPr lang="pt-BR" dirty="0"/>
              <a:t>Analise do aplicativo</a:t>
            </a:r>
          </a:p>
        </p:txBody>
      </p:sp>
      <p:pic>
        <p:nvPicPr>
          <p:cNvPr id="4" name="Imagem 3"/>
          <p:cNvPicPr>
            <a:picLocks noChangeAspect="1"/>
          </p:cNvPicPr>
          <p:nvPr/>
        </p:nvPicPr>
        <p:blipFill>
          <a:blip r:embed="rId2"/>
          <a:stretch>
            <a:fillRect/>
          </a:stretch>
        </p:blipFill>
        <p:spPr>
          <a:xfrm>
            <a:off x="683568" y="3304286"/>
            <a:ext cx="2947046" cy="1981688"/>
          </a:xfrm>
          <a:prstGeom prst="rect">
            <a:avLst/>
          </a:prstGeom>
        </p:spPr>
      </p:pic>
      <p:sp>
        <p:nvSpPr>
          <p:cNvPr id="5" name="CaixaDeTexto 4"/>
          <p:cNvSpPr txBox="1"/>
          <p:nvPr/>
        </p:nvSpPr>
        <p:spPr>
          <a:xfrm>
            <a:off x="4571630" y="3140968"/>
            <a:ext cx="3456754" cy="2308324"/>
          </a:xfrm>
          <a:prstGeom prst="rect">
            <a:avLst/>
          </a:prstGeom>
          <a:noFill/>
        </p:spPr>
        <p:txBody>
          <a:bodyPr wrap="square" rtlCol="0">
            <a:spAutoFit/>
          </a:bodyPr>
          <a:lstStyle/>
          <a:p>
            <a:pPr algn="just"/>
            <a:r>
              <a:rPr lang="pt-BR" dirty="0"/>
              <a:t>Observe como o item Fonte do menu Opções tem uma seta para a direita, indicando que tem nesse item três </a:t>
            </a:r>
            <a:r>
              <a:rPr lang="pt-BR" dirty="0" err="1"/>
              <a:t>submenus</a:t>
            </a:r>
            <a:r>
              <a:rPr lang="pt-BR" dirty="0"/>
              <a:t>, Cor, Estilo e Tamanho. O item Cor também possui uma seta para direita, indicando que nesse item</a:t>
            </a:r>
          </a:p>
          <a:p>
            <a:pPr algn="just"/>
            <a:r>
              <a:rPr lang="pt-BR" dirty="0"/>
              <a:t>possui, cinco subitens.</a:t>
            </a:r>
          </a:p>
        </p:txBody>
      </p:sp>
    </p:spTree>
    <p:extLst>
      <p:ext uri="{BB962C8B-B14F-4D97-AF65-F5344CB8AC3E}">
        <p14:creationId xmlns:p14="http://schemas.microsoft.com/office/powerpoint/2010/main" val="1593133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buFont typeface="Wingdings" panose="05000000000000000000" pitchFamily="2" charset="2"/>
              <a:buChar char="§"/>
            </a:pPr>
            <a:r>
              <a:rPr lang="pt-BR" sz="2300" dirty="0"/>
              <a:t>Agora vamos criar o item fonte e cor como </a:t>
            </a:r>
            <a:r>
              <a:rPr lang="pt-BR" sz="2300" dirty="0" err="1"/>
              <a:t>JMenu</a:t>
            </a:r>
            <a:r>
              <a:rPr lang="pt-BR" sz="2300" dirty="0"/>
              <a:t>, e os itens azul, verde, vermelho, amarelo e preto serão criados como </a:t>
            </a:r>
            <a:r>
              <a:rPr lang="pt-BR" sz="2300" dirty="0" err="1"/>
              <a:t>JMenuItem</a:t>
            </a:r>
            <a:r>
              <a:rPr lang="pt-BR" sz="2300" dirty="0"/>
              <a:t>, vai indicar que o </a:t>
            </a:r>
            <a:r>
              <a:rPr lang="pt-BR" sz="2300" dirty="0" err="1"/>
              <a:t>JMenuItem</a:t>
            </a:r>
            <a:r>
              <a:rPr lang="pt-BR" sz="2300" dirty="0"/>
              <a:t> é um item do </a:t>
            </a:r>
            <a:r>
              <a:rPr lang="pt-BR" sz="2300" dirty="0" err="1"/>
              <a:t>JMenu</a:t>
            </a:r>
            <a:r>
              <a:rPr lang="pt-BR" sz="2300" dirty="0"/>
              <a:t> do item Cor.</a:t>
            </a:r>
          </a:p>
          <a:p>
            <a:pPr marL="320040" lvl="1" indent="0">
              <a:buNone/>
            </a:pPr>
            <a:r>
              <a:rPr lang="pt-BR" dirty="0"/>
              <a:t>fonte = new </a:t>
            </a:r>
            <a:r>
              <a:rPr lang="pt-BR" dirty="0" err="1"/>
              <a:t>JMenu</a:t>
            </a:r>
            <a:r>
              <a:rPr lang="pt-BR" dirty="0"/>
              <a:t>("Fonte");</a:t>
            </a:r>
          </a:p>
          <a:p>
            <a:pPr marL="320040" lvl="1" indent="0">
              <a:buNone/>
            </a:pPr>
            <a:r>
              <a:rPr lang="pt-BR" dirty="0"/>
              <a:t>cor = new </a:t>
            </a:r>
            <a:r>
              <a:rPr lang="pt-BR" dirty="0" err="1"/>
              <a:t>JMenu</a:t>
            </a:r>
            <a:r>
              <a:rPr lang="pt-BR" dirty="0"/>
              <a:t>("Cor");</a:t>
            </a:r>
          </a:p>
          <a:p>
            <a:pPr marL="320040" lvl="1" indent="0">
              <a:buNone/>
            </a:pPr>
            <a:r>
              <a:rPr lang="pt-BR" dirty="0"/>
              <a:t>azul = new </a:t>
            </a:r>
            <a:r>
              <a:rPr lang="pt-BR" dirty="0" err="1"/>
              <a:t>JMenuItem</a:t>
            </a:r>
            <a:r>
              <a:rPr lang="pt-BR" dirty="0"/>
              <a:t>("Azul");</a:t>
            </a:r>
          </a:p>
          <a:p>
            <a:pPr marL="320040" lvl="1" indent="0">
              <a:buNone/>
            </a:pPr>
            <a:r>
              <a:rPr lang="pt-BR" dirty="0"/>
              <a:t>verde = new </a:t>
            </a:r>
            <a:r>
              <a:rPr lang="pt-BR" dirty="0" err="1"/>
              <a:t>JMenuItem</a:t>
            </a:r>
            <a:r>
              <a:rPr lang="pt-BR" dirty="0"/>
              <a:t>("Verde");</a:t>
            </a:r>
          </a:p>
          <a:p>
            <a:pPr marL="320040" lvl="1" indent="0">
              <a:buNone/>
            </a:pPr>
            <a:r>
              <a:rPr lang="pt-BR" dirty="0"/>
              <a:t>vermelho = new </a:t>
            </a:r>
            <a:r>
              <a:rPr lang="pt-BR" dirty="0" err="1"/>
              <a:t>JMenuItem</a:t>
            </a:r>
            <a:r>
              <a:rPr lang="pt-BR" dirty="0"/>
              <a:t>("Vermelho");</a:t>
            </a:r>
          </a:p>
          <a:p>
            <a:pPr marL="320040" lvl="1" indent="0">
              <a:buNone/>
            </a:pPr>
            <a:r>
              <a:rPr lang="pt-BR" dirty="0"/>
              <a:t>amarelo = new </a:t>
            </a:r>
            <a:r>
              <a:rPr lang="pt-BR" dirty="0" err="1"/>
              <a:t>JMenuItem</a:t>
            </a:r>
            <a:r>
              <a:rPr lang="pt-BR" dirty="0"/>
              <a:t>("Amarelo");</a:t>
            </a:r>
          </a:p>
          <a:p>
            <a:pPr marL="320040" lvl="1" indent="0">
              <a:buNone/>
            </a:pPr>
            <a:r>
              <a:rPr lang="pt-BR" dirty="0"/>
              <a:t>preto = new </a:t>
            </a:r>
            <a:r>
              <a:rPr lang="pt-BR" dirty="0" err="1"/>
              <a:t>JMenuItem</a:t>
            </a:r>
            <a:r>
              <a:rPr lang="pt-BR" dirty="0"/>
              <a:t>("Preto");</a:t>
            </a:r>
          </a:p>
          <a:p>
            <a:pPr marL="320040" lvl="1" indent="0">
              <a:buNone/>
            </a:pPr>
            <a:r>
              <a:rPr lang="pt-BR" dirty="0"/>
              <a:t>estilo = new </a:t>
            </a:r>
            <a:r>
              <a:rPr lang="pt-BR" dirty="0" err="1"/>
              <a:t>JMenuItem</a:t>
            </a:r>
            <a:r>
              <a:rPr lang="pt-BR" dirty="0"/>
              <a:t>("Estilo");</a:t>
            </a:r>
          </a:p>
          <a:p>
            <a:pPr marL="320040" lvl="1" indent="0">
              <a:buNone/>
            </a:pPr>
            <a:r>
              <a:rPr lang="pt-BR" dirty="0"/>
              <a:t>tamanho = new </a:t>
            </a:r>
            <a:r>
              <a:rPr lang="pt-BR" dirty="0" err="1"/>
              <a:t>JMenuItem</a:t>
            </a:r>
            <a:r>
              <a:rPr lang="pt-BR" dirty="0"/>
              <a:t>("Tamanho");</a:t>
            </a:r>
          </a:p>
          <a:p>
            <a:pPr marL="320040" lvl="1" indent="0">
              <a:buNone/>
            </a:pPr>
            <a:endParaRPr lang="pt-BR" dirty="0"/>
          </a:p>
          <a:p>
            <a:r>
              <a:rPr lang="pt-BR" sz="2300" dirty="0"/>
              <a:t>Agora vamos anexar os itens cor, estilo e tamanho no item fonte:</a:t>
            </a:r>
          </a:p>
          <a:p>
            <a:pPr marL="320040" lvl="1" indent="0">
              <a:buNone/>
            </a:pPr>
            <a:r>
              <a:rPr lang="pt-BR" sz="2300" dirty="0" err="1"/>
              <a:t>fonte.add</a:t>
            </a:r>
            <a:r>
              <a:rPr lang="pt-BR" sz="2300" dirty="0"/>
              <a:t>(cor); </a:t>
            </a:r>
            <a:r>
              <a:rPr lang="pt-BR" sz="2300" dirty="0" err="1"/>
              <a:t>fonte.add</a:t>
            </a:r>
            <a:r>
              <a:rPr lang="pt-BR" sz="2300" dirty="0"/>
              <a:t>(estilo); </a:t>
            </a:r>
            <a:r>
              <a:rPr lang="pt-BR" sz="2300" dirty="0" err="1"/>
              <a:t>fonte.add</a:t>
            </a:r>
            <a:r>
              <a:rPr lang="pt-BR" sz="2300" dirty="0"/>
              <a:t>(tamanho);</a:t>
            </a:r>
          </a:p>
          <a:p>
            <a:pPr marL="320040" lvl="1" indent="0">
              <a:buNone/>
            </a:pPr>
            <a:endParaRPr lang="pt-BR" sz="2300" dirty="0"/>
          </a:p>
          <a:p>
            <a:r>
              <a:rPr lang="pt-BR" sz="2300" dirty="0"/>
              <a:t>E finalmente anexar as cores dentro do item cor:</a:t>
            </a:r>
          </a:p>
          <a:p>
            <a:pPr marL="320040" lvl="1" indent="0">
              <a:buNone/>
            </a:pPr>
            <a:r>
              <a:rPr lang="pt-BR" dirty="0" err="1"/>
              <a:t>cor.add</a:t>
            </a:r>
            <a:r>
              <a:rPr lang="pt-BR" dirty="0"/>
              <a:t>(azul); </a:t>
            </a:r>
            <a:r>
              <a:rPr lang="pt-BR" dirty="0" err="1"/>
              <a:t>cor.add</a:t>
            </a:r>
            <a:r>
              <a:rPr lang="pt-BR" dirty="0"/>
              <a:t>(verde); </a:t>
            </a:r>
            <a:r>
              <a:rPr lang="pt-BR" dirty="0" err="1"/>
              <a:t>cor.add</a:t>
            </a:r>
            <a:r>
              <a:rPr lang="pt-BR" dirty="0"/>
              <a:t>(vermelho);</a:t>
            </a:r>
          </a:p>
          <a:p>
            <a:pPr marL="320040" lvl="1" indent="0">
              <a:buNone/>
            </a:pPr>
            <a:r>
              <a:rPr lang="pt-BR" dirty="0" err="1"/>
              <a:t>cor.add</a:t>
            </a:r>
            <a:r>
              <a:rPr lang="pt-BR" dirty="0"/>
              <a:t>(amarelo); </a:t>
            </a:r>
            <a:r>
              <a:rPr lang="pt-BR" dirty="0" err="1"/>
              <a:t>cor.add</a:t>
            </a:r>
            <a:r>
              <a:rPr lang="pt-BR" dirty="0"/>
              <a:t>(preto);</a:t>
            </a:r>
          </a:p>
        </p:txBody>
      </p:sp>
      <p:sp>
        <p:nvSpPr>
          <p:cNvPr id="3" name="Título 2"/>
          <p:cNvSpPr>
            <a:spLocks noGrp="1"/>
          </p:cNvSpPr>
          <p:nvPr>
            <p:ph type="title"/>
          </p:nvPr>
        </p:nvSpPr>
        <p:spPr/>
        <p:txBody>
          <a:bodyPr/>
          <a:lstStyle/>
          <a:p>
            <a:r>
              <a:rPr lang="pt-BR" dirty="0"/>
              <a:t>Análise do aplicativo</a:t>
            </a:r>
            <a:r>
              <a:rPr lang="pt-BR" sz="1800" dirty="0"/>
              <a:t>(cont.)</a:t>
            </a:r>
          </a:p>
        </p:txBody>
      </p:sp>
      <p:pic>
        <p:nvPicPr>
          <p:cNvPr id="6" name="Imagem 5"/>
          <p:cNvPicPr>
            <a:picLocks noChangeAspect="1"/>
          </p:cNvPicPr>
          <p:nvPr/>
        </p:nvPicPr>
        <p:blipFill>
          <a:blip r:embed="rId2"/>
          <a:stretch>
            <a:fillRect/>
          </a:stretch>
        </p:blipFill>
        <p:spPr>
          <a:xfrm>
            <a:off x="5168601" y="2420888"/>
            <a:ext cx="3606768" cy="2158266"/>
          </a:xfrm>
          <a:prstGeom prst="rect">
            <a:avLst/>
          </a:prstGeom>
        </p:spPr>
      </p:pic>
    </p:spTree>
    <p:extLst>
      <p:ext uri="{BB962C8B-B14F-4D97-AF65-F5344CB8AC3E}">
        <p14:creationId xmlns:p14="http://schemas.microsoft.com/office/powerpoint/2010/main" val="29074389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spcBef>
                <a:spcPts val="0"/>
              </a:spcBef>
              <a:buFont typeface="Wingdings" panose="05000000000000000000" pitchFamily="2" charset="2"/>
              <a:buChar char="§"/>
            </a:pPr>
            <a:r>
              <a:rPr lang="pt-BR" sz="2200" dirty="0"/>
              <a:t>Neste tópico irei mostrar a técnica que usa as caixas de seleção nos itens do menu. A vantagem de usar caixas de seleção como itens de menu é que você pode marcar e desmarcar itens sem a exigência de que no mínimo um</a:t>
            </a:r>
          </a:p>
          <a:p>
            <a:pPr marL="320040" lvl="1" indent="0" algn="just">
              <a:spcBef>
                <a:spcPts val="0"/>
              </a:spcBef>
              <a:buNone/>
            </a:pPr>
            <a:r>
              <a:rPr lang="pt-BR" sz="2200" dirty="0"/>
              <a:t>dos itens esteja selecionado.</a:t>
            </a:r>
          </a:p>
          <a:p>
            <a:pPr marL="320040" lvl="1" indent="0" algn="just">
              <a:spcBef>
                <a:spcPts val="0"/>
              </a:spcBef>
              <a:buNone/>
            </a:pPr>
            <a:r>
              <a:rPr lang="pt-BR" sz="2200" dirty="0"/>
              <a:t>Caixas de seleção como itens do menu são criadas como instâncias da classe</a:t>
            </a:r>
          </a:p>
          <a:p>
            <a:pPr marL="320040" lvl="1" indent="0" algn="just">
              <a:spcBef>
                <a:spcPts val="0"/>
              </a:spcBef>
              <a:buNone/>
            </a:pPr>
            <a:r>
              <a:rPr lang="pt-BR" sz="2200" dirty="0" err="1"/>
              <a:t>JCheckBoxMenuItem</a:t>
            </a:r>
            <a:r>
              <a:rPr lang="pt-BR" sz="2200" dirty="0"/>
              <a:t>. As propriedades, métodos e eventos dessa classe são semelhantes aos da classe </a:t>
            </a:r>
            <a:r>
              <a:rPr lang="pt-BR" sz="2200" dirty="0" err="1"/>
              <a:t>JCheckBox</a:t>
            </a:r>
            <a:r>
              <a:rPr lang="pt-BR" sz="2200" dirty="0"/>
              <a:t>, de modo que você não terá nenhuma</a:t>
            </a:r>
          </a:p>
          <a:p>
            <a:pPr marL="320040" lvl="1" indent="0" algn="just">
              <a:spcBef>
                <a:spcPts val="0"/>
              </a:spcBef>
              <a:buNone/>
            </a:pPr>
            <a:r>
              <a:rPr lang="pt-BR" sz="2200" dirty="0"/>
              <a:t>dificuldade em usá-la em seus aplicativos.</a:t>
            </a:r>
          </a:p>
          <a:p>
            <a:pPr marL="320040" lvl="1" indent="0" algn="just">
              <a:spcBef>
                <a:spcPts val="0"/>
              </a:spcBef>
              <a:buNone/>
            </a:pPr>
            <a:r>
              <a:rPr lang="pt-BR" sz="2200" dirty="0"/>
              <a:t>A listagem seguinte mostra como podemos criar as caixas de seleção, onde todas podem ser selecionadas:</a:t>
            </a:r>
          </a:p>
        </p:txBody>
      </p:sp>
      <p:sp>
        <p:nvSpPr>
          <p:cNvPr id="4" name="Título 3"/>
          <p:cNvSpPr>
            <a:spLocks noGrp="1"/>
          </p:cNvSpPr>
          <p:nvPr>
            <p:ph type="title"/>
          </p:nvPr>
        </p:nvSpPr>
        <p:spPr>
          <a:xfrm>
            <a:off x="7061216" y="188640"/>
            <a:ext cx="1872208" cy="2692152"/>
          </a:xfrm>
        </p:spPr>
        <p:txBody>
          <a:bodyPr/>
          <a:lstStyle/>
          <a:p>
            <a:pPr algn="ctr"/>
            <a:r>
              <a:rPr lang="pt-BR" dirty="0"/>
              <a:t>Como usar caixa de seleção como itens do menu </a:t>
            </a:r>
            <a:r>
              <a:rPr lang="pt-BR" dirty="0" err="1"/>
              <a:t>JCheckBoxMenuItem</a:t>
            </a:r>
            <a:br>
              <a:rPr lang="pt-BR" dirty="0"/>
            </a:br>
            <a:br>
              <a:rPr lang="pt-BR" sz="1100" dirty="0"/>
            </a:br>
            <a:endParaRPr lang="pt-BR" sz="1100" dirty="0"/>
          </a:p>
        </p:txBody>
      </p:sp>
    </p:spTree>
    <p:extLst>
      <p:ext uri="{BB962C8B-B14F-4D97-AF65-F5344CB8AC3E}">
        <p14:creationId xmlns:p14="http://schemas.microsoft.com/office/powerpoint/2010/main" val="19579347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12597"/>
            <a:ext cx="1728192" cy="2969496"/>
          </a:xfrm>
        </p:spPr>
        <p:txBody>
          <a:bodyPr/>
          <a:lstStyle/>
          <a:p>
            <a:pPr algn="ctr"/>
            <a:r>
              <a:rPr lang="pt-BR" dirty="0"/>
              <a:t>Como usar caixa de seleção como itens do menu </a:t>
            </a:r>
            <a:r>
              <a:rPr lang="pt-BR" dirty="0" err="1"/>
              <a:t>JCheckBoxMenuItem</a:t>
            </a:r>
            <a:br>
              <a:rPr lang="pt-BR" dirty="0"/>
            </a:br>
            <a:endParaRPr lang="pt-BR" dirty="0"/>
          </a:p>
        </p:txBody>
      </p:sp>
      <p:pic>
        <p:nvPicPr>
          <p:cNvPr id="5" name="Imagem 4"/>
          <p:cNvPicPr>
            <a:picLocks noChangeAspect="1"/>
          </p:cNvPicPr>
          <p:nvPr/>
        </p:nvPicPr>
        <p:blipFill>
          <a:blip r:embed="rId2"/>
          <a:stretch>
            <a:fillRect/>
          </a:stretch>
        </p:blipFill>
        <p:spPr>
          <a:xfrm>
            <a:off x="179512" y="184872"/>
            <a:ext cx="6633318" cy="6480720"/>
          </a:xfrm>
          <a:prstGeom prst="rect">
            <a:avLst/>
          </a:prstGeom>
        </p:spPr>
      </p:pic>
    </p:spTree>
    <p:extLst>
      <p:ext uri="{BB962C8B-B14F-4D97-AF65-F5344CB8AC3E}">
        <p14:creationId xmlns:p14="http://schemas.microsoft.com/office/powerpoint/2010/main" val="2866560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setExtendedState</a:t>
            </a:r>
            <a:r>
              <a:rPr lang="pt-BR" dirty="0"/>
              <a:t>(MAXIMIZED_BOTH);</a:t>
            </a:r>
          </a:p>
        </p:txBody>
      </p:sp>
      <p:sp>
        <p:nvSpPr>
          <p:cNvPr id="3" name="Título 2"/>
          <p:cNvSpPr>
            <a:spLocks noGrp="1"/>
          </p:cNvSpPr>
          <p:nvPr>
            <p:ph type="title"/>
          </p:nvPr>
        </p:nvSpPr>
        <p:spPr/>
        <p:txBody>
          <a:bodyPr/>
          <a:lstStyle/>
          <a:p>
            <a:r>
              <a:rPr lang="pt-BR" dirty="0"/>
              <a:t>Janela Maximizada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420888"/>
            <a:ext cx="73533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1363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4288" y="250768"/>
            <a:ext cx="1675660" cy="2808312"/>
          </a:xfrm>
        </p:spPr>
        <p:txBody>
          <a:bodyPr/>
          <a:lstStyle/>
          <a:p>
            <a:pPr algn="ctr"/>
            <a:r>
              <a:rPr lang="pt-BR" dirty="0"/>
              <a:t>Como </a:t>
            </a:r>
            <a:r>
              <a:rPr lang="pt-BR" dirty="0" err="1"/>
              <a:t>sar</a:t>
            </a:r>
            <a:r>
              <a:rPr lang="pt-BR" dirty="0"/>
              <a:t> caixa de seleção como itens do menu </a:t>
            </a:r>
            <a:r>
              <a:rPr lang="pt-BR" dirty="0" err="1"/>
              <a:t>JCheckBoxMenuItem</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6561013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60520" y="185462"/>
            <a:ext cx="1675660" cy="2612634"/>
          </a:xfrm>
        </p:spPr>
        <p:txBody>
          <a:bodyPr/>
          <a:lstStyle/>
          <a:p>
            <a:pPr algn="ctr"/>
            <a:r>
              <a:rPr lang="pt-BR" dirty="0"/>
              <a:t>Como </a:t>
            </a:r>
            <a:r>
              <a:rPr lang="pt-BR" dirty="0" err="1"/>
              <a:t>sar</a:t>
            </a:r>
            <a:r>
              <a:rPr lang="pt-BR" dirty="0"/>
              <a:t> caixa de seleção como itens do menu </a:t>
            </a:r>
            <a:r>
              <a:rPr lang="pt-BR" dirty="0" err="1"/>
              <a:t>JCheckBoxMenuItem</a:t>
            </a:r>
            <a:endParaRPr lang="pt-BR" dirty="0"/>
          </a:p>
        </p:txBody>
      </p:sp>
      <p:pic>
        <p:nvPicPr>
          <p:cNvPr id="5" name="Imagem 4"/>
          <p:cNvPicPr>
            <a:picLocks noChangeAspect="1"/>
          </p:cNvPicPr>
          <p:nvPr/>
        </p:nvPicPr>
        <p:blipFill>
          <a:blip r:embed="rId2"/>
          <a:stretch>
            <a:fillRect/>
          </a:stretch>
        </p:blipFill>
        <p:spPr>
          <a:xfrm>
            <a:off x="193160" y="185462"/>
            <a:ext cx="6624736" cy="2955506"/>
          </a:xfrm>
          <a:prstGeom prst="rect">
            <a:avLst/>
          </a:prstGeom>
        </p:spPr>
      </p:pic>
      <p:pic>
        <p:nvPicPr>
          <p:cNvPr id="6" name="Imagem 5"/>
          <p:cNvPicPr>
            <a:picLocks noChangeAspect="1"/>
          </p:cNvPicPr>
          <p:nvPr/>
        </p:nvPicPr>
        <p:blipFill>
          <a:blip r:embed="rId3"/>
          <a:stretch>
            <a:fillRect/>
          </a:stretch>
        </p:blipFill>
        <p:spPr>
          <a:xfrm>
            <a:off x="1331640" y="3518154"/>
            <a:ext cx="4762500" cy="2857500"/>
          </a:xfrm>
          <a:prstGeom prst="rect">
            <a:avLst/>
          </a:prstGeom>
        </p:spPr>
      </p:pic>
      <p:pic>
        <p:nvPicPr>
          <p:cNvPr id="7" name="Imagem 6"/>
          <p:cNvPicPr>
            <a:picLocks noChangeAspect="1"/>
          </p:cNvPicPr>
          <p:nvPr/>
        </p:nvPicPr>
        <p:blipFill>
          <a:blip r:embed="rId4"/>
          <a:stretch>
            <a:fillRect/>
          </a:stretch>
        </p:blipFill>
        <p:spPr>
          <a:xfrm>
            <a:off x="1590267" y="3673330"/>
            <a:ext cx="4245246" cy="2547148"/>
          </a:xfrm>
          <a:prstGeom prst="rect">
            <a:avLst/>
          </a:prstGeom>
        </p:spPr>
      </p:pic>
    </p:spTree>
    <p:extLst>
      <p:ext uri="{BB962C8B-B14F-4D97-AF65-F5344CB8AC3E}">
        <p14:creationId xmlns:p14="http://schemas.microsoft.com/office/powerpoint/2010/main" val="10807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as variáveis que vão receber as caixas de seleção:</a:t>
            </a:r>
          </a:p>
          <a:p>
            <a:pPr lvl="1" algn="just"/>
            <a:r>
              <a:rPr lang="pt-BR" dirty="0" err="1"/>
              <a:t>JCheckBoxMenuItem</a:t>
            </a:r>
            <a:r>
              <a:rPr lang="pt-BR" dirty="0"/>
              <a:t> normal, negrito, </a:t>
            </a:r>
            <a:r>
              <a:rPr lang="pt-BR" dirty="0" err="1"/>
              <a:t>italico</a:t>
            </a:r>
            <a:r>
              <a:rPr lang="pt-BR" dirty="0"/>
              <a:t>, </a:t>
            </a:r>
            <a:r>
              <a:rPr lang="pt-BR" dirty="0" err="1"/>
              <a:t>negritoitalico</a:t>
            </a:r>
            <a:r>
              <a:rPr lang="pt-BR" dirty="0"/>
              <a:t>;</a:t>
            </a:r>
          </a:p>
          <a:p>
            <a:r>
              <a:rPr lang="pt-BR" dirty="0"/>
              <a:t>Anexar os estilos as caixas de seleção:</a:t>
            </a:r>
          </a:p>
          <a:p>
            <a:pPr marL="320040" lvl="1" indent="0">
              <a:buNone/>
            </a:pPr>
            <a:r>
              <a:rPr lang="pt-BR" dirty="0"/>
              <a:t>normal = new </a:t>
            </a:r>
            <a:r>
              <a:rPr lang="pt-BR" dirty="0" err="1"/>
              <a:t>JCheckBoxMenuItem</a:t>
            </a:r>
            <a:r>
              <a:rPr lang="pt-BR" dirty="0"/>
              <a:t>("Normal");</a:t>
            </a:r>
          </a:p>
          <a:p>
            <a:pPr marL="320040" lvl="1" indent="0">
              <a:buNone/>
            </a:pPr>
            <a:r>
              <a:rPr lang="pt-BR" dirty="0"/>
              <a:t>negrito = new </a:t>
            </a:r>
            <a:r>
              <a:rPr lang="pt-BR" dirty="0" err="1"/>
              <a:t>JCheckBoxMenuItem</a:t>
            </a:r>
            <a:r>
              <a:rPr lang="pt-BR" dirty="0"/>
              <a:t>("Negrito");</a:t>
            </a:r>
          </a:p>
          <a:p>
            <a:pPr marL="320040" lvl="1" indent="0">
              <a:buNone/>
            </a:pPr>
            <a:r>
              <a:rPr lang="pt-BR" dirty="0" err="1"/>
              <a:t>italico</a:t>
            </a:r>
            <a:r>
              <a:rPr lang="pt-BR" dirty="0"/>
              <a:t> = new </a:t>
            </a:r>
            <a:r>
              <a:rPr lang="pt-BR" dirty="0" err="1"/>
              <a:t>JCheckBoxMenuItem</a:t>
            </a:r>
            <a:r>
              <a:rPr lang="pt-BR" dirty="0"/>
              <a:t>("Itálico");</a:t>
            </a:r>
          </a:p>
          <a:p>
            <a:pPr marL="320040" lvl="1" indent="0">
              <a:buNone/>
            </a:pPr>
            <a:r>
              <a:rPr lang="pt-BR" dirty="0" err="1"/>
              <a:t>negritoitalico</a:t>
            </a:r>
            <a:r>
              <a:rPr lang="pt-BR" dirty="0"/>
              <a:t> = new </a:t>
            </a:r>
            <a:r>
              <a:rPr lang="pt-BR" dirty="0" err="1"/>
              <a:t>JCheckBoxMenuItem</a:t>
            </a:r>
            <a:r>
              <a:rPr lang="pt-BR" dirty="0"/>
              <a:t>("Negrito e Itálico");</a:t>
            </a:r>
          </a:p>
          <a:p>
            <a:r>
              <a:rPr lang="pt-BR" dirty="0"/>
              <a:t>Definir as teclas de atalho:</a:t>
            </a:r>
          </a:p>
          <a:p>
            <a:pPr marL="320040" lvl="1" indent="0">
              <a:buNone/>
            </a:pPr>
            <a:r>
              <a:rPr lang="pt-BR" dirty="0" err="1"/>
              <a:t>normal.setMnemonic</a:t>
            </a:r>
            <a:r>
              <a:rPr lang="pt-BR" dirty="0"/>
              <a:t>(</a:t>
            </a:r>
            <a:r>
              <a:rPr lang="pt-BR" dirty="0" err="1"/>
              <a:t>KeyEvent.VK_M</a:t>
            </a:r>
            <a:r>
              <a:rPr lang="pt-BR" dirty="0"/>
              <a:t>);</a:t>
            </a:r>
          </a:p>
          <a:p>
            <a:pPr marL="320040" lvl="1" indent="0">
              <a:buNone/>
            </a:pPr>
            <a:r>
              <a:rPr lang="pt-BR" dirty="0" err="1"/>
              <a:t>negrito.setMnemonic</a:t>
            </a:r>
            <a:r>
              <a:rPr lang="pt-BR" dirty="0"/>
              <a:t>(</a:t>
            </a:r>
            <a:r>
              <a:rPr lang="pt-BR" dirty="0" err="1"/>
              <a:t>KeyEvent.VK_N</a:t>
            </a:r>
            <a:r>
              <a:rPr lang="pt-BR" dirty="0"/>
              <a:t>);</a:t>
            </a:r>
          </a:p>
          <a:p>
            <a:pPr marL="320040" lvl="1" indent="0">
              <a:buNone/>
            </a:pPr>
            <a:r>
              <a:rPr lang="pt-BR" dirty="0" err="1"/>
              <a:t>italico.setMnemonic</a:t>
            </a:r>
            <a:r>
              <a:rPr lang="pt-BR" dirty="0"/>
              <a:t>(</a:t>
            </a:r>
            <a:r>
              <a:rPr lang="pt-BR" dirty="0" err="1"/>
              <a:t>KeyEvent.VK_I</a:t>
            </a:r>
            <a:r>
              <a:rPr lang="pt-BR" dirty="0"/>
              <a:t>);</a:t>
            </a:r>
          </a:p>
          <a:p>
            <a:pPr marL="320040" lvl="1" indent="0">
              <a:buNone/>
            </a:pPr>
            <a:r>
              <a:rPr lang="pt-BR" dirty="0" err="1"/>
              <a:t>negritoitalico.setMnemonic</a:t>
            </a:r>
            <a:r>
              <a:rPr lang="pt-BR" dirty="0"/>
              <a:t>(</a:t>
            </a:r>
            <a:r>
              <a:rPr lang="pt-BR" dirty="0" err="1"/>
              <a:t>KeyEvent.VK_C</a:t>
            </a:r>
            <a:r>
              <a:rPr lang="pt-BR" dirty="0"/>
              <a:t>);</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2260275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Anexar os estilos ao item estilo do menu fontes:</a:t>
            </a:r>
          </a:p>
          <a:p>
            <a:pPr marL="320040" lvl="1" indent="0">
              <a:buNone/>
            </a:pPr>
            <a:r>
              <a:rPr lang="pt-BR" sz="2000" dirty="0" err="1"/>
              <a:t>estilo.add</a:t>
            </a:r>
            <a:r>
              <a:rPr lang="pt-BR" sz="2000" dirty="0"/>
              <a:t>(normal);</a:t>
            </a:r>
          </a:p>
          <a:p>
            <a:pPr marL="320040" lvl="1" indent="0">
              <a:buNone/>
            </a:pPr>
            <a:r>
              <a:rPr lang="pt-BR" sz="2000" dirty="0" err="1"/>
              <a:t>estilo.add</a:t>
            </a:r>
            <a:r>
              <a:rPr lang="pt-BR" sz="2000" dirty="0"/>
              <a:t>(negrito);</a:t>
            </a:r>
          </a:p>
          <a:p>
            <a:pPr marL="320040" lvl="1" indent="0">
              <a:buNone/>
            </a:pPr>
            <a:r>
              <a:rPr lang="pt-BR" sz="2000" dirty="0" err="1"/>
              <a:t>estilo.add</a:t>
            </a:r>
            <a:r>
              <a:rPr lang="pt-BR" sz="2000" dirty="0"/>
              <a:t>(</a:t>
            </a:r>
            <a:r>
              <a:rPr lang="pt-BR" sz="2000" dirty="0" err="1"/>
              <a:t>italico</a:t>
            </a:r>
            <a:r>
              <a:rPr lang="pt-BR" sz="2000" dirty="0"/>
              <a:t>);</a:t>
            </a:r>
          </a:p>
          <a:p>
            <a:pPr marL="320040" lvl="1" indent="0">
              <a:buNone/>
            </a:pPr>
            <a:r>
              <a:rPr lang="pt-BR" sz="2000" dirty="0" err="1"/>
              <a:t>estilo.add</a:t>
            </a:r>
            <a:r>
              <a:rPr lang="pt-BR" sz="2000" dirty="0"/>
              <a:t>(</a:t>
            </a:r>
            <a:r>
              <a:rPr lang="pt-BR" sz="2000" dirty="0" err="1"/>
              <a:t>negritoitalico</a:t>
            </a:r>
            <a:r>
              <a:rPr lang="pt-BR" sz="2000" dirty="0"/>
              <a:t>);</a:t>
            </a:r>
          </a:p>
        </p:txBody>
      </p:sp>
      <p:sp>
        <p:nvSpPr>
          <p:cNvPr id="3" name="Título 2"/>
          <p:cNvSpPr>
            <a:spLocks noGrp="1"/>
          </p:cNvSpPr>
          <p:nvPr>
            <p:ph type="title"/>
          </p:nvPr>
        </p:nvSpPr>
        <p:spPr/>
        <p:txBody>
          <a:bodyPr/>
          <a:lstStyle/>
          <a:p>
            <a:r>
              <a:rPr lang="pt-BR" dirty="0"/>
              <a:t>Análise do aplicativo </a:t>
            </a:r>
            <a:r>
              <a:rPr lang="pt-BR" sz="1800" dirty="0"/>
              <a:t>(cont.)</a:t>
            </a:r>
          </a:p>
        </p:txBody>
      </p:sp>
      <p:pic>
        <p:nvPicPr>
          <p:cNvPr id="6" name="Imagem 5"/>
          <p:cNvPicPr>
            <a:picLocks noChangeAspect="1"/>
          </p:cNvPicPr>
          <p:nvPr/>
        </p:nvPicPr>
        <p:blipFill>
          <a:blip r:embed="rId2"/>
          <a:stretch>
            <a:fillRect/>
          </a:stretch>
        </p:blipFill>
        <p:spPr>
          <a:xfrm>
            <a:off x="2203695" y="3717032"/>
            <a:ext cx="4762500" cy="2857500"/>
          </a:xfrm>
          <a:prstGeom prst="rect">
            <a:avLst/>
          </a:prstGeom>
        </p:spPr>
      </p:pic>
    </p:spTree>
    <p:extLst>
      <p:ext uri="{BB962C8B-B14F-4D97-AF65-F5344CB8AC3E}">
        <p14:creationId xmlns:p14="http://schemas.microsoft.com/office/powerpoint/2010/main" val="29288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Botões de seleção pode ser adicionados a um menu como instância da classe </a:t>
            </a:r>
            <a:r>
              <a:rPr lang="pt-BR" b="1" dirty="0" err="1"/>
              <a:t>JRadioButtonMenuItem</a:t>
            </a:r>
            <a:r>
              <a:rPr lang="pt-BR" dirty="0"/>
              <a:t>. Usamos tais controles quando queremos que apenas um item entre dois ou mais itens possam ser selecionados. Um bom exemplo é quando queremos fornecer um menu que permite escolhe o tamanho da fonte que será aplicada a um determinado componente.</a:t>
            </a:r>
          </a:p>
          <a:p>
            <a:pPr algn="just"/>
            <a:r>
              <a:rPr lang="pt-BR" dirty="0"/>
              <a:t>O aplicativo seguinte contém o Menu Opções, com o item Fonte e o </a:t>
            </a:r>
            <a:r>
              <a:rPr lang="pt-BR" dirty="0" err="1"/>
              <a:t>submenu</a:t>
            </a:r>
            <a:r>
              <a:rPr lang="pt-BR" dirty="0"/>
              <a:t> Tamanho, onde você pode escolher o tamanho desejado para sua fonte.</a:t>
            </a:r>
          </a:p>
          <a:p>
            <a:pPr algn="just"/>
            <a:r>
              <a:rPr lang="pt-BR" dirty="0"/>
              <a:t>Lembrando que somente um tamanho pode ser escolhido, e a mesma coisa foi definida para as caixas de seleção </a:t>
            </a:r>
            <a:r>
              <a:rPr lang="pt-BR" b="1" dirty="0"/>
              <a:t>(</a:t>
            </a:r>
            <a:r>
              <a:rPr lang="pt-BR" b="1" dirty="0" err="1"/>
              <a:t>JRadioButtonMenuItem</a:t>
            </a:r>
            <a:r>
              <a:rPr lang="pt-BR" b="1" dirty="0"/>
              <a:t>), </a:t>
            </a:r>
            <a:r>
              <a:rPr lang="pt-BR" dirty="0"/>
              <a:t>somente um estilo poderá ser definido:</a:t>
            </a:r>
          </a:p>
        </p:txBody>
      </p:sp>
      <p:sp>
        <p:nvSpPr>
          <p:cNvPr id="3" name="Título 2"/>
          <p:cNvSpPr>
            <a:spLocks noGrp="1"/>
          </p:cNvSpPr>
          <p:nvPr>
            <p:ph type="title"/>
          </p:nvPr>
        </p:nvSpPr>
        <p:spPr/>
        <p:txBody>
          <a:bodyPr/>
          <a:lstStyle/>
          <a:p>
            <a:r>
              <a:rPr lang="pt-BR" dirty="0"/>
              <a:t>Usando botões de seleção como item do menu </a:t>
            </a:r>
            <a:r>
              <a:rPr lang="pt-BR" dirty="0" err="1"/>
              <a:t>JRadioButtonMenuItem</a:t>
            </a:r>
            <a:endParaRPr lang="pt-BR" dirty="0"/>
          </a:p>
        </p:txBody>
      </p:sp>
    </p:spTree>
    <p:extLst>
      <p:ext uri="{BB962C8B-B14F-4D97-AF65-F5344CB8AC3E}">
        <p14:creationId xmlns:p14="http://schemas.microsoft.com/office/powerpoint/2010/main" val="37384862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179512" y="188640"/>
            <a:ext cx="6624736" cy="6480720"/>
          </a:xfrm>
          <a:prstGeom prst="rect">
            <a:avLst/>
          </a:prstGeom>
        </p:spPr>
      </p:pic>
    </p:spTree>
    <p:extLst>
      <p:ext uri="{BB962C8B-B14F-4D97-AF65-F5344CB8AC3E}">
        <p14:creationId xmlns:p14="http://schemas.microsoft.com/office/powerpoint/2010/main" val="514120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10576" y="192408"/>
            <a:ext cx="6593672" cy="6467700"/>
          </a:xfrm>
          <a:prstGeom prst="rect">
            <a:avLst/>
          </a:prstGeom>
        </p:spPr>
      </p:pic>
    </p:spTree>
    <p:extLst>
      <p:ext uri="{BB962C8B-B14F-4D97-AF65-F5344CB8AC3E}">
        <p14:creationId xmlns:p14="http://schemas.microsoft.com/office/powerpoint/2010/main" val="33684999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menu04</a:t>
            </a:r>
            <a:br>
              <a:rPr lang="pt-BR" dirty="0"/>
            </a:br>
            <a:endParaRPr lang="pt-BR" dirty="0"/>
          </a:p>
        </p:txBody>
      </p:sp>
      <p:pic>
        <p:nvPicPr>
          <p:cNvPr id="5" name="Imagem 4"/>
          <p:cNvPicPr>
            <a:picLocks noChangeAspect="1"/>
          </p:cNvPicPr>
          <p:nvPr/>
        </p:nvPicPr>
        <p:blipFill>
          <a:blip r:embed="rId2"/>
          <a:stretch>
            <a:fillRect/>
          </a:stretch>
        </p:blipFill>
        <p:spPr>
          <a:xfrm>
            <a:off x="265168" y="260648"/>
            <a:ext cx="6480720" cy="3744416"/>
          </a:xfrm>
          <a:prstGeom prst="rect">
            <a:avLst/>
          </a:prstGeom>
        </p:spPr>
      </p:pic>
      <p:pic>
        <p:nvPicPr>
          <p:cNvPr id="6" name="Imagem 5"/>
          <p:cNvPicPr>
            <a:picLocks noChangeAspect="1"/>
          </p:cNvPicPr>
          <p:nvPr/>
        </p:nvPicPr>
        <p:blipFill>
          <a:blip r:embed="rId3"/>
          <a:stretch>
            <a:fillRect/>
          </a:stretch>
        </p:blipFill>
        <p:spPr>
          <a:xfrm>
            <a:off x="1475656" y="4073304"/>
            <a:ext cx="4464496" cy="2592288"/>
          </a:xfrm>
          <a:prstGeom prst="rect">
            <a:avLst/>
          </a:prstGeom>
        </p:spPr>
      </p:pic>
    </p:spTree>
    <p:extLst>
      <p:ext uri="{BB962C8B-B14F-4D97-AF65-F5344CB8AC3E}">
        <p14:creationId xmlns:p14="http://schemas.microsoft.com/office/powerpoint/2010/main" val="592336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1º Passo:</a:t>
            </a:r>
          </a:p>
          <a:p>
            <a:pPr marL="320040" lvl="1" indent="0" algn="just">
              <a:buNone/>
            </a:pPr>
            <a:r>
              <a:rPr lang="pt-BR" sz="2000" dirty="0"/>
              <a:t>Para este exemplo vamos usar dois vetores, veja as declarações:</a:t>
            </a:r>
          </a:p>
          <a:p>
            <a:pPr marL="320040" lvl="1" indent="0" algn="just">
              <a:buNone/>
            </a:pPr>
            <a:r>
              <a:rPr lang="pt-BR" sz="2000" dirty="0" err="1"/>
              <a:t>JCheckBoxMenuItem</a:t>
            </a:r>
            <a:r>
              <a:rPr lang="pt-BR" sz="2000" dirty="0"/>
              <a:t> </a:t>
            </a:r>
            <a:r>
              <a:rPr lang="pt-BR" sz="2000" dirty="0" err="1"/>
              <a:t>nomeE</a:t>
            </a:r>
            <a:r>
              <a:rPr lang="pt-BR" sz="2000" dirty="0"/>
              <a:t>[];</a:t>
            </a:r>
          </a:p>
          <a:p>
            <a:pPr marL="320040" lvl="1" indent="0" algn="just">
              <a:buNone/>
            </a:pPr>
            <a:r>
              <a:rPr lang="pt-BR" sz="2000" dirty="0" err="1"/>
              <a:t>JRadioButtonMenuItem</a:t>
            </a:r>
            <a:r>
              <a:rPr lang="pt-BR" sz="2000" dirty="0"/>
              <a:t> </a:t>
            </a:r>
            <a:r>
              <a:rPr lang="pt-BR" sz="2000" dirty="0" err="1"/>
              <a:t>tamanhoF</a:t>
            </a:r>
            <a:r>
              <a:rPr lang="pt-BR" sz="2000" dirty="0"/>
              <a:t>[];</a:t>
            </a:r>
          </a:p>
          <a:p>
            <a:pPr marL="320040" lvl="1" indent="0" algn="just">
              <a:buNone/>
            </a:pPr>
            <a:r>
              <a:rPr lang="pt-BR" sz="2000" dirty="0"/>
              <a:t>Um vetor é para a caixa de seleção (</a:t>
            </a:r>
            <a:r>
              <a:rPr lang="pt-BR" sz="2000" dirty="0" err="1"/>
              <a:t>JCheckBoxMenuItem</a:t>
            </a:r>
            <a:r>
              <a:rPr lang="pt-BR" sz="2000" dirty="0"/>
              <a:t>), que recebe o nome de </a:t>
            </a:r>
            <a:r>
              <a:rPr lang="pt-BR" sz="2000" dirty="0" err="1"/>
              <a:t>nomeE</a:t>
            </a:r>
            <a:r>
              <a:rPr lang="pt-BR" sz="2000" dirty="0"/>
              <a:t>, e a letra E é para representar estilo.</a:t>
            </a:r>
          </a:p>
          <a:p>
            <a:pPr marL="320040" lvl="1" indent="0" algn="just">
              <a:buNone/>
            </a:pPr>
            <a:r>
              <a:rPr lang="pt-BR" sz="2000" dirty="0"/>
              <a:t>Esse vetor serve para definirmos os itens do </a:t>
            </a:r>
            <a:r>
              <a:rPr lang="pt-BR" sz="2000" dirty="0" err="1"/>
              <a:t>submenu</a:t>
            </a:r>
            <a:r>
              <a:rPr lang="pt-BR" sz="2000" dirty="0"/>
              <a:t> Cor.</a:t>
            </a:r>
          </a:p>
          <a:p>
            <a:pPr marL="320040" lvl="1" indent="0" algn="just">
              <a:buNone/>
            </a:pPr>
            <a:r>
              <a:rPr lang="pt-BR" sz="2000" dirty="0"/>
              <a:t>O outro vetor é para o botão de seleção (</a:t>
            </a:r>
            <a:r>
              <a:rPr lang="pt-BR" sz="2000" dirty="0" err="1"/>
              <a:t>JRadioButtonMenuItem</a:t>
            </a:r>
            <a:r>
              <a:rPr lang="pt-BR" sz="2000" dirty="0"/>
              <a:t> ), que recebe o nome de </a:t>
            </a:r>
            <a:r>
              <a:rPr lang="pt-BR" sz="2000" dirty="0" err="1"/>
              <a:t>nomeF</a:t>
            </a:r>
            <a:r>
              <a:rPr lang="pt-BR" sz="2000" dirty="0"/>
              <a:t>, e letra F é para representar fonte.</a:t>
            </a:r>
          </a:p>
          <a:p>
            <a:pPr marL="320040" lvl="1" indent="0" algn="just">
              <a:buNone/>
            </a:pPr>
            <a:r>
              <a:rPr lang="pt-BR" sz="2000" dirty="0"/>
              <a:t>Esse vetor serve para definirmos os itens do </a:t>
            </a:r>
            <a:r>
              <a:rPr lang="pt-BR" sz="2000" dirty="0" err="1"/>
              <a:t>submenu</a:t>
            </a:r>
            <a:r>
              <a:rPr lang="pt-BR" sz="2000" dirty="0"/>
              <a:t> Estilo.</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2822113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2º Passo:</a:t>
            </a:r>
          </a:p>
          <a:p>
            <a:pPr marL="320040" lvl="1" indent="0" algn="just">
              <a:buNone/>
            </a:pPr>
            <a:r>
              <a:rPr lang="pt-BR" sz="2000" dirty="0"/>
              <a:t>Agora declaramos duas </a:t>
            </a:r>
            <a:r>
              <a:rPr lang="pt-BR" sz="2000" dirty="0" err="1"/>
              <a:t>instânciasda</a:t>
            </a:r>
            <a:r>
              <a:rPr lang="pt-BR" sz="2000" dirty="0"/>
              <a:t> classe </a:t>
            </a:r>
            <a:r>
              <a:rPr lang="pt-BR" sz="2000" dirty="0" err="1"/>
              <a:t>ButtonGroup</a:t>
            </a:r>
            <a:r>
              <a:rPr lang="pt-BR" sz="2000" dirty="0"/>
              <a:t>:</a:t>
            </a:r>
          </a:p>
          <a:p>
            <a:pPr marL="320040" lvl="1" indent="0" algn="just">
              <a:buNone/>
            </a:pPr>
            <a:r>
              <a:rPr lang="pt-BR" sz="2000" dirty="0" err="1"/>
              <a:t>ButtonGroup</a:t>
            </a:r>
            <a:r>
              <a:rPr lang="pt-BR" sz="2000" dirty="0"/>
              <a:t> </a:t>
            </a:r>
            <a:r>
              <a:rPr lang="pt-BR" sz="2000" dirty="0" err="1"/>
              <a:t>grupoT,grupoE</a:t>
            </a:r>
            <a:r>
              <a:rPr lang="pt-BR" sz="2000" dirty="0"/>
              <a:t>;</a:t>
            </a:r>
          </a:p>
          <a:p>
            <a:pPr marL="320040" lvl="1" indent="0" algn="just">
              <a:buNone/>
            </a:pPr>
            <a:r>
              <a:rPr lang="pt-BR" sz="2000" dirty="0" err="1"/>
              <a:t>Atribuimos</a:t>
            </a:r>
            <a:r>
              <a:rPr lang="pt-BR" sz="2000" dirty="0"/>
              <a:t> os nomes </a:t>
            </a:r>
            <a:r>
              <a:rPr lang="pt-BR" sz="2000" dirty="0" err="1"/>
              <a:t>grupoT</a:t>
            </a:r>
            <a:r>
              <a:rPr lang="pt-BR" sz="2000" dirty="0"/>
              <a:t>, </a:t>
            </a:r>
            <a:r>
              <a:rPr lang="pt-BR" sz="2000" dirty="0" err="1"/>
              <a:t>pertece</a:t>
            </a:r>
            <a:r>
              <a:rPr lang="pt-BR" sz="2000" dirty="0"/>
              <a:t> ao tamanho da fonte, e o </a:t>
            </a:r>
            <a:r>
              <a:rPr lang="pt-BR" sz="2000" dirty="0" err="1"/>
              <a:t>grupoE</a:t>
            </a:r>
            <a:r>
              <a:rPr lang="pt-BR" sz="2000" dirty="0"/>
              <a:t>, que pertence ao estilo da fonte.</a:t>
            </a:r>
          </a:p>
          <a:p>
            <a:pPr marL="320040" lvl="1" indent="0" algn="just">
              <a:buNone/>
            </a:pPr>
            <a:r>
              <a:rPr lang="pt-BR" sz="2000" dirty="0"/>
              <a:t>Esse </a:t>
            </a:r>
            <a:r>
              <a:rPr lang="pt-BR" sz="2000" dirty="0" err="1"/>
              <a:t>ButtonGroup</a:t>
            </a:r>
            <a:r>
              <a:rPr lang="pt-BR" sz="2000" dirty="0"/>
              <a:t> agrupa as opções dos onde você só poderá escolher um item de cada </a:t>
            </a:r>
            <a:r>
              <a:rPr lang="pt-BR" sz="2000" dirty="0" err="1"/>
              <a:t>submenu</a:t>
            </a:r>
            <a:r>
              <a:rPr lang="pt-BR" sz="2000" dirty="0"/>
              <a:t>.</a:t>
            </a:r>
          </a:p>
          <a:p>
            <a:r>
              <a:rPr lang="pt-BR" dirty="0"/>
              <a:t>3º Passo:</a:t>
            </a:r>
          </a:p>
          <a:p>
            <a:pPr marL="320040" lvl="1" indent="0" algn="just">
              <a:buNone/>
            </a:pPr>
            <a:r>
              <a:rPr lang="pt-BR" sz="1900" dirty="0"/>
              <a:t>Criamos dois vetores do tipo </a:t>
            </a:r>
            <a:r>
              <a:rPr lang="pt-BR" sz="1900" dirty="0" err="1"/>
              <a:t>String</a:t>
            </a:r>
            <a:r>
              <a:rPr lang="pt-BR" sz="1900" dirty="0"/>
              <a:t> que servirão para definimos os valores dos itens do menu.</a:t>
            </a:r>
          </a:p>
          <a:p>
            <a:pPr marL="320040" lvl="1" indent="0" algn="just">
              <a:buNone/>
            </a:pPr>
            <a:r>
              <a:rPr lang="da-DK" sz="1900" dirty="0"/>
              <a:t>String tam[] = {"12","14","16","18"};</a:t>
            </a:r>
          </a:p>
          <a:p>
            <a:pPr marL="320040" lvl="1" indent="0" algn="just">
              <a:buNone/>
            </a:pPr>
            <a:r>
              <a:rPr lang="pt-BR" sz="1900" dirty="0" err="1"/>
              <a:t>String</a:t>
            </a:r>
            <a:r>
              <a:rPr lang="pt-BR" sz="1900" dirty="0"/>
              <a:t> est[] = {"Normal", "Negrito", "Itálico", "Negrito e Itálico"};</a:t>
            </a:r>
          </a:p>
          <a:p>
            <a:pPr marL="320040" lvl="1" indent="0" algn="just">
              <a:buNone/>
            </a:pPr>
            <a:r>
              <a:rPr lang="pt-BR" sz="1900" dirty="0"/>
              <a:t>O primeiro para tamanho da fonte e o segundo para o estilo.</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271594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845833"/>
          </a:xfrm>
        </p:spPr>
        <p:txBody>
          <a:bodyPr>
            <a:normAutofit/>
          </a:bodyPr>
          <a:lstStyle/>
          <a:p>
            <a:r>
              <a:rPr lang="pt-BR" sz="2400" dirty="0"/>
              <a:t>Método: </a:t>
            </a:r>
            <a:r>
              <a:rPr lang="pt-BR" sz="2400" dirty="0" err="1"/>
              <a:t>setExtendedState</a:t>
            </a:r>
            <a:r>
              <a:rPr lang="pt-BR" sz="2400" dirty="0"/>
              <a:t>(ICONIFIED)</a:t>
            </a:r>
          </a:p>
        </p:txBody>
      </p:sp>
      <p:sp>
        <p:nvSpPr>
          <p:cNvPr id="3" name="Título 2"/>
          <p:cNvSpPr>
            <a:spLocks noGrp="1"/>
          </p:cNvSpPr>
          <p:nvPr>
            <p:ph type="title"/>
          </p:nvPr>
        </p:nvSpPr>
        <p:spPr/>
        <p:txBody>
          <a:bodyPr/>
          <a:lstStyle/>
          <a:p>
            <a:r>
              <a:rPr lang="pt-BR" dirty="0"/>
              <a:t>Janela minimizada: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23" y="2492896"/>
            <a:ext cx="741997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0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r>
              <a:rPr lang="pt-BR" sz="1800" dirty="0"/>
              <a:t>4º Passo:</a:t>
            </a:r>
          </a:p>
          <a:p>
            <a:pPr marL="320040" lvl="1" indent="0" algn="just">
              <a:buNone/>
            </a:pPr>
            <a:r>
              <a:rPr lang="pt-BR" dirty="0"/>
              <a:t>Criar os </a:t>
            </a:r>
            <a:r>
              <a:rPr lang="pt-BR" dirty="0" err="1"/>
              <a:t>submenus</a:t>
            </a:r>
            <a:r>
              <a:rPr lang="pt-BR" dirty="0"/>
              <a:t>:</a:t>
            </a:r>
          </a:p>
          <a:p>
            <a:pPr marL="320040" lvl="1" indent="0" algn="just">
              <a:buNone/>
            </a:pPr>
            <a:r>
              <a:rPr lang="pt-BR" dirty="0"/>
              <a:t>O </a:t>
            </a:r>
            <a:r>
              <a:rPr lang="pt-BR" dirty="0" err="1"/>
              <a:t>submenu</a:t>
            </a:r>
            <a:r>
              <a:rPr lang="pt-BR" dirty="0"/>
              <a:t> tamanho é criado com a seguinte instrução:</a:t>
            </a:r>
          </a:p>
          <a:p>
            <a:pPr marL="320040" lvl="1" indent="0" algn="just">
              <a:buNone/>
            </a:pPr>
            <a:r>
              <a:rPr lang="pt-BR" dirty="0"/>
              <a:t>tamanho = new </a:t>
            </a:r>
            <a:r>
              <a:rPr lang="pt-BR" dirty="0" err="1"/>
              <a:t>JMenu</a:t>
            </a:r>
            <a:r>
              <a:rPr lang="pt-BR" dirty="0"/>
              <a:t>("Tamanho");</a:t>
            </a:r>
          </a:p>
          <a:p>
            <a:pPr marL="320040" lvl="1" indent="0" algn="just">
              <a:buNone/>
            </a:pPr>
            <a:r>
              <a:rPr lang="pt-BR" dirty="0"/>
              <a:t>O </a:t>
            </a:r>
            <a:r>
              <a:rPr lang="pt-BR" dirty="0" err="1"/>
              <a:t>submenu</a:t>
            </a:r>
            <a:r>
              <a:rPr lang="pt-BR" dirty="0"/>
              <a:t> estilo é criado com a seguinte instrução:</a:t>
            </a:r>
          </a:p>
          <a:p>
            <a:pPr marL="320040" lvl="1" indent="0" algn="just">
              <a:buNone/>
            </a:pPr>
            <a:r>
              <a:rPr lang="pt-BR" dirty="0"/>
              <a:t>estilo = new </a:t>
            </a:r>
            <a:r>
              <a:rPr lang="pt-BR" dirty="0" err="1"/>
              <a:t>JMenu</a:t>
            </a:r>
            <a:r>
              <a:rPr lang="pt-BR" dirty="0"/>
              <a:t>("Estilo");</a:t>
            </a:r>
          </a:p>
          <a:p>
            <a:r>
              <a:rPr lang="pt-BR" sz="1800" dirty="0"/>
              <a:t>5ª Passo:</a:t>
            </a:r>
          </a:p>
          <a:p>
            <a:pPr marL="320040" lvl="1" indent="0">
              <a:buNone/>
            </a:pPr>
            <a:r>
              <a:rPr lang="pt-BR" dirty="0"/>
              <a:t>Em </a:t>
            </a:r>
            <a:r>
              <a:rPr lang="pt-BR" dirty="0" err="1"/>
              <a:t>seguinda</a:t>
            </a:r>
            <a:r>
              <a:rPr lang="pt-BR" dirty="0"/>
              <a:t> inicializamos as referências dos grupos:</a:t>
            </a:r>
          </a:p>
          <a:p>
            <a:pPr marL="320040" lvl="1" indent="0">
              <a:buNone/>
            </a:pPr>
            <a:r>
              <a:rPr lang="pt-BR" dirty="0" err="1"/>
              <a:t>grupoE</a:t>
            </a:r>
            <a:r>
              <a:rPr lang="pt-BR" dirty="0"/>
              <a:t> = new </a:t>
            </a:r>
            <a:r>
              <a:rPr lang="pt-BR" dirty="0" err="1"/>
              <a:t>ButtonGroup</a:t>
            </a:r>
            <a:r>
              <a:rPr lang="pt-BR" dirty="0"/>
              <a:t>();</a:t>
            </a:r>
          </a:p>
          <a:p>
            <a:pPr marL="320040" lvl="1" indent="0">
              <a:buNone/>
            </a:pPr>
            <a:r>
              <a:rPr lang="pt-BR" dirty="0" err="1"/>
              <a:t>grupoT</a:t>
            </a:r>
            <a:r>
              <a:rPr lang="pt-BR" dirty="0"/>
              <a:t> = new </a:t>
            </a:r>
            <a:r>
              <a:rPr lang="pt-BR" dirty="0" err="1"/>
              <a:t>ButtonGroup</a:t>
            </a:r>
            <a:r>
              <a:rPr lang="pt-BR" dirty="0"/>
              <a:t>();</a:t>
            </a:r>
          </a:p>
          <a:p>
            <a:r>
              <a:rPr lang="pt-BR" sz="1800" dirty="0"/>
              <a:t>6ª Passo:</a:t>
            </a:r>
          </a:p>
          <a:p>
            <a:pPr marL="320040" lvl="1" indent="0">
              <a:buNone/>
            </a:pPr>
            <a:r>
              <a:rPr lang="pt-BR" dirty="0"/>
              <a:t>Atribuir a quantidade de itens a caixa de seleção:</a:t>
            </a:r>
          </a:p>
          <a:p>
            <a:pPr marL="320040" lvl="1" indent="0">
              <a:buNone/>
            </a:pPr>
            <a:r>
              <a:rPr lang="pt-BR" dirty="0" err="1"/>
              <a:t>nomeE</a:t>
            </a:r>
            <a:r>
              <a:rPr lang="pt-BR" dirty="0"/>
              <a:t> = new </a:t>
            </a:r>
            <a:r>
              <a:rPr lang="pt-BR" dirty="0" err="1"/>
              <a:t>JCheckBoxMenuItem</a:t>
            </a:r>
            <a:r>
              <a:rPr lang="pt-BR" dirty="0"/>
              <a:t>[4];</a:t>
            </a:r>
          </a:p>
          <a:p>
            <a:pPr marL="320040" lvl="1" indent="0">
              <a:buNone/>
            </a:pPr>
            <a:r>
              <a:rPr lang="pt-BR" dirty="0"/>
              <a:t>Atribuir a quantidade de itens ao botão de seleção:</a:t>
            </a:r>
          </a:p>
          <a:p>
            <a:pPr marL="320040" lvl="1" indent="0">
              <a:buNone/>
            </a:pPr>
            <a:r>
              <a:rPr lang="pt-BR" dirty="0" err="1"/>
              <a:t>tamanhoF</a:t>
            </a:r>
            <a:r>
              <a:rPr lang="pt-BR" dirty="0"/>
              <a:t> = new </a:t>
            </a:r>
            <a:r>
              <a:rPr lang="pt-BR" dirty="0" err="1"/>
              <a:t>JRadioButtonMenuItem</a:t>
            </a:r>
            <a:r>
              <a:rPr lang="pt-BR" dirty="0"/>
              <a:t>[4];</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2779428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06273"/>
          </a:xfrm>
        </p:spPr>
        <p:txBody>
          <a:bodyPr>
            <a:noAutofit/>
          </a:bodyPr>
          <a:lstStyle/>
          <a:p>
            <a:pPr algn="just"/>
            <a:r>
              <a:rPr lang="pt-BR" sz="1800" dirty="0"/>
              <a:t>7º Passo:</a:t>
            </a:r>
          </a:p>
          <a:p>
            <a:pPr marL="320040" lvl="1" indent="0" algn="just">
              <a:buNone/>
            </a:pPr>
            <a:r>
              <a:rPr lang="pt-BR" dirty="0"/>
              <a:t>Para instanciar os itens do menu Cor, usamos o seguinte laço for:</a:t>
            </a:r>
          </a:p>
          <a:p>
            <a:pPr marL="320040" lvl="1" indent="0" algn="just">
              <a:buNone/>
            </a:pPr>
            <a:r>
              <a:rPr lang="nn-NO" dirty="0"/>
              <a:t>for(int i = 0; i &lt; 4; i++){</a:t>
            </a:r>
          </a:p>
          <a:p>
            <a:pPr marL="320040" lvl="1" indent="0" algn="just">
              <a:buNone/>
            </a:pPr>
            <a:r>
              <a:rPr lang="pt-BR" dirty="0" err="1"/>
              <a:t>nomeE</a:t>
            </a:r>
            <a:r>
              <a:rPr lang="pt-BR" dirty="0"/>
              <a:t>[i] = new </a:t>
            </a:r>
            <a:r>
              <a:rPr lang="pt-BR" dirty="0" err="1"/>
              <a:t>JCheckBoxMenuItem</a:t>
            </a:r>
            <a:r>
              <a:rPr lang="pt-BR" dirty="0"/>
              <a:t>(est[i]);</a:t>
            </a:r>
          </a:p>
          <a:p>
            <a:pPr marL="320040" lvl="1" indent="0" algn="just">
              <a:buNone/>
            </a:pPr>
            <a:r>
              <a:rPr lang="pt-BR" dirty="0" err="1"/>
              <a:t>estilo.add</a:t>
            </a:r>
            <a:r>
              <a:rPr lang="pt-BR" dirty="0"/>
              <a:t>(</a:t>
            </a:r>
            <a:r>
              <a:rPr lang="pt-BR" dirty="0" err="1"/>
              <a:t>nomeE</a:t>
            </a:r>
            <a:r>
              <a:rPr lang="pt-BR" dirty="0"/>
              <a:t>[i]);</a:t>
            </a:r>
          </a:p>
          <a:p>
            <a:pPr marL="320040" lvl="1" indent="0" algn="just">
              <a:buNone/>
            </a:pPr>
            <a:r>
              <a:rPr lang="pt-BR" dirty="0" err="1"/>
              <a:t>grupoE.add</a:t>
            </a:r>
            <a:r>
              <a:rPr lang="pt-BR" dirty="0"/>
              <a:t>(</a:t>
            </a:r>
            <a:r>
              <a:rPr lang="pt-BR" dirty="0" err="1"/>
              <a:t>nomeE</a:t>
            </a:r>
            <a:r>
              <a:rPr lang="pt-BR" dirty="0"/>
              <a:t>[i]);</a:t>
            </a:r>
          </a:p>
          <a:p>
            <a:pPr marL="320040" lvl="1" indent="0" algn="just">
              <a:buNone/>
            </a:pPr>
            <a:r>
              <a:rPr lang="pt-BR" dirty="0"/>
              <a:t>}</a:t>
            </a:r>
          </a:p>
          <a:p>
            <a:pPr algn="just"/>
            <a:r>
              <a:rPr lang="pt-BR" sz="1800" dirty="0"/>
              <a:t>Esse laço é executado uma vez para cada um dos valores contidos no vetor que no nosso caso são quatro estilo (normal, negrito, itálico, negrito e itálico). A cada interação atribuímos ao item de menu atual um dos valores do vetor est, adicionamos o item ao menu Estilo e também ao grupo de botões </a:t>
            </a:r>
            <a:r>
              <a:rPr lang="pt-BR" sz="1800" dirty="0" err="1"/>
              <a:t>grupoE</a:t>
            </a:r>
            <a:r>
              <a:rPr lang="pt-BR" sz="1800" dirty="0"/>
              <a:t>. Lembrando que o primeiro índice do vetor é 0, o segundo é 1, o terceiro é 2 e o quarto é 3, por isso usamos no for i &lt; 4, quando for satisfeita a condição o for é encerrado e o menu recebe os estilos.</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5986327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marL="320040" lvl="1" indent="0">
              <a:buNone/>
            </a:pPr>
            <a:r>
              <a:rPr lang="nn-NO" dirty="0"/>
              <a:t>for(int i = 0; i &lt; 4; i++){</a:t>
            </a:r>
          </a:p>
          <a:p>
            <a:pPr marL="320040" lvl="1" indent="0">
              <a:buNone/>
            </a:pPr>
            <a:r>
              <a:rPr lang="pt-BR" dirty="0" err="1"/>
              <a:t>tamanhoF</a:t>
            </a:r>
            <a:r>
              <a:rPr lang="pt-BR" dirty="0"/>
              <a:t>[i] = new </a:t>
            </a:r>
            <a:r>
              <a:rPr lang="pt-BR" dirty="0" err="1"/>
              <a:t>JRadioButtonMenuItem</a:t>
            </a:r>
            <a:r>
              <a:rPr lang="pt-BR" dirty="0"/>
              <a:t>(</a:t>
            </a:r>
            <a:r>
              <a:rPr lang="pt-BR" dirty="0" err="1"/>
              <a:t>tam</a:t>
            </a:r>
            <a:r>
              <a:rPr lang="pt-BR" dirty="0"/>
              <a:t>[i]);</a:t>
            </a:r>
          </a:p>
          <a:p>
            <a:pPr marL="320040" lvl="1" indent="0">
              <a:buNone/>
            </a:pPr>
            <a:r>
              <a:rPr lang="pt-BR" dirty="0" err="1"/>
              <a:t>tamanho.add</a:t>
            </a:r>
            <a:r>
              <a:rPr lang="pt-BR" dirty="0"/>
              <a:t>(</a:t>
            </a:r>
            <a:r>
              <a:rPr lang="pt-BR" dirty="0" err="1"/>
              <a:t>tamanhoF</a:t>
            </a:r>
            <a:r>
              <a:rPr lang="pt-BR" dirty="0"/>
              <a:t>[i]);</a:t>
            </a:r>
          </a:p>
          <a:p>
            <a:pPr marL="320040" lvl="1" indent="0">
              <a:buNone/>
            </a:pPr>
            <a:r>
              <a:rPr lang="pt-BR" dirty="0" err="1"/>
              <a:t>grupoT.add</a:t>
            </a:r>
            <a:r>
              <a:rPr lang="pt-BR" dirty="0"/>
              <a:t>(</a:t>
            </a:r>
            <a:r>
              <a:rPr lang="pt-BR" dirty="0" err="1"/>
              <a:t>tamanhoF</a:t>
            </a:r>
            <a:r>
              <a:rPr lang="pt-BR" dirty="0"/>
              <a:t>[i]);</a:t>
            </a:r>
          </a:p>
          <a:p>
            <a:pPr marL="320040" lvl="1" indent="0">
              <a:buNone/>
            </a:pPr>
            <a:r>
              <a:rPr lang="pt-BR" dirty="0"/>
              <a:t>}</a:t>
            </a:r>
          </a:p>
          <a:p>
            <a:pPr algn="just"/>
            <a:r>
              <a:rPr lang="pt-BR" sz="1800" dirty="0"/>
              <a:t>Esse laço é executado uma vez para cada um dos valores contidos no vetor </a:t>
            </a:r>
            <a:r>
              <a:rPr lang="pt-BR" sz="1800" dirty="0" err="1"/>
              <a:t>tam</a:t>
            </a:r>
            <a:r>
              <a:rPr lang="pt-BR" sz="1800" dirty="0"/>
              <a:t> que no nosso caso são quatro estilo (12, 14, 16, 18). A cada interação atribuímos ao item de menu atual um dos valores do vetor </a:t>
            </a:r>
            <a:r>
              <a:rPr lang="pt-BR" sz="1800" dirty="0" err="1"/>
              <a:t>tam</a:t>
            </a:r>
            <a:r>
              <a:rPr lang="pt-BR" sz="1800" dirty="0"/>
              <a:t>, adicionamos o item ao menu Tamanho e também ao grupo de botões </a:t>
            </a:r>
            <a:r>
              <a:rPr lang="pt-BR" sz="1800" dirty="0" err="1"/>
              <a:t>grupoT</a:t>
            </a:r>
            <a:r>
              <a:rPr lang="pt-BR" sz="1800" dirty="0"/>
              <a:t>. Lembrando que o primeiro índice do vetor é 0, o segundo é 1, o terceiro é 2 e o quarto é 3, por isso usamos no for i &lt; 4, quando for satisfeita a condição o for é encerrado e o menu recebe os tamanhos.</a:t>
            </a:r>
          </a:p>
          <a:p>
            <a:pPr algn="just"/>
            <a:r>
              <a:rPr lang="pt-BR" sz="1800" dirty="0"/>
              <a:t>OBS: Quando usamos vetores para criar itens de menus não podemos adicionar teclas de atalho.</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015927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um determinado item é selecionado, o código do aplicativo deve detectar a seleção e efetuar as ações determinadas. Esse procedimento é fácil. Uma vez que a classe </a:t>
            </a:r>
            <a:r>
              <a:rPr lang="pt-BR" dirty="0" err="1"/>
              <a:t>JMenuItem</a:t>
            </a:r>
            <a:r>
              <a:rPr lang="pt-BR" dirty="0"/>
              <a:t> herda abstração de botões e fornece o método </a:t>
            </a:r>
            <a:r>
              <a:rPr lang="pt-BR" dirty="0" err="1"/>
              <a:t>addActionListener</a:t>
            </a:r>
            <a:r>
              <a:rPr lang="pt-BR" dirty="0"/>
              <a:t>.</a:t>
            </a:r>
          </a:p>
          <a:p>
            <a:pPr algn="just"/>
            <a:r>
              <a:rPr lang="pt-BR" dirty="0"/>
              <a:t>No aplicativos foi adicionado ao exemplo um componente </a:t>
            </a:r>
            <a:r>
              <a:rPr lang="pt-BR" dirty="0" err="1"/>
              <a:t>JTextArea</a:t>
            </a:r>
            <a:r>
              <a:rPr lang="pt-BR" dirty="0"/>
              <a:t>, para usar as opções dos menus Limpar, Cor, Estilo e Tamanho. Use o menu Limpar para apagar todo o conteúdo do </a:t>
            </a:r>
            <a:r>
              <a:rPr lang="pt-BR" dirty="0" err="1"/>
              <a:t>JTextArea</a:t>
            </a:r>
            <a:r>
              <a:rPr lang="pt-BR" dirty="0"/>
              <a:t>. Use a caixa de seleção para definir os estilos da fonte do </a:t>
            </a:r>
            <a:r>
              <a:rPr lang="pt-BR" dirty="0" err="1"/>
              <a:t>JTextArea</a:t>
            </a:r>
            <a:r>
              <a:rPr lang="pt-BR" dirty="0"/>
              <a:t>. Os estilos possíveis são: normal, negrito, itálico, negrito e itálico. E utilize o botão de seleção para obter o tamanho da fonte do </a:t>
            </a:r>
            <a:r>
              <a:rPr lang="pt-BR" dirty="0" err="1"/>
              <a:t>JTextArea</a:t>
            </a:r>
            <a:r>
              <a:rPr lang="pt-BR" dirty="0"/>
              <a:t>. Os tamanhos possíveis são: 12, 14, 16 e 18.</a:t>
            </a:r>
          </a:p>
        </p:txBody>
      </p:sp>
      <p:sp>
        <p:nvSpPr>
          <p:cNvPr id="3" name="Título 2"/>
          <p:cNvSpPr>
            <a:spLocks noGrp="1"/>
          </p:cNvSpPr>
          <p:nvPr>
            <p:ph type="title"/>
          </p:nvPr>
        </p:nvSpPr>
        <p:spPr/>
        <p:txBody>
          <a:bodyPr/>
          <a:lstStyle/>
          <a:p>
            <a:r>
              <a:rPr lang="pt-BR" dirty="0"/>
              <a:t>Menu executando ações</a:t>
            </a:r>
          </a:p>
        </p:txBody>
      </p:sp>
    </p:spTree>
    <p:extLst>
      <p:ext uri="{BB962C8B-B14F-4D97-AF65-F5344CB8AC3E}">
        <p14:creationId xmlns:p14="http://schemas.microsoft.com/office/powerpoint/2010/main" val="4001246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180936" y="442159"/>
            <a:ext cx="6650250" cy="6011177"/>
          </a:xfrm>
          <a:prstGeom prst="rect">
            <a:avLst/>
          </a:prstGeom>
        </p:spPr>
      </p:pic>
    </p:spTree>
    <p:extLst>
      <p:ext uri="{BB962C8B-B14F-4D97-AF65-F5344CB8AC3E}">
        <p14:creationId xmlns:p14="http://schemas.microsoft.com/office/powerpoint/2010/main" val="3480069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323528" y="404664"/>
            <a:ext cx="6376991" cy="6044975"/>
          </a:xfrm>
          <a:prstGeom prst="rect">
            <a:avLst/>
          </a:prstGeom>
        </p:spPr>
      </p:pic>
    </p:spTree>
    <p:extLst>
      <p:ext uri="{BB962C8B-B14F-4D97-AF65-F5344CB8AC3E}">
        <p14:creationId xmlns:p14="http://schemas.microsoft.com/office/powerpoint/2010/main" val="39668502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endParaRPr lang="pt-BR" dirty="0"/>
          </a:p>
        </p:txBody>
      </p:sp>
      <p:pic>
        <p:nvPicPr>
          <p:cNvPr id="5" name="Imagem 4"/>
          <p:cNvPicPr>
            <a:picLocks noChangeAspect="1"/>
          </p:cNvPicPr>
          <p:nvPr/>
        </p:nvPicPr>
        <p:blipFill>
          <a:blip r:embed="rId2"/>
          <a:stretch>
            <a:fillRect/>
          </a:stretch>
        </p:blipFill>
        <p:spPr>
          <a:xfrm>
            <a:off x="178238" y="404664"/>
            <a:ext cx="6670722" cy="6120680"/>
          </a:xfrm>
          <a:prstGeom prst="rect">
            <a:avLst/>
          </a:prstGeom>
        </p:spPr>
      </p:pic>
    </p:spTree>
    <p:extLst>
      <p:ext uri="{BB962C8B-B14F-4D97-AF65-F5344CB8AC3E}">
        <p14:creationId xmlns:p14="http://schemas.microsoft.com/office/powerpoint/2010/main" val="30516956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206808" y="490320"/>
            <a:ext cx="6583367" cy="5904656"/>
          </a:xfrm>
          <a:prstGeom prst="rect">
            <a:avLst/>
          </a:prstGeom>
        </p:spPr>
      </p:pic>
    </p:spTree>
    <p:extLst>
      <p:ext uri="{BB962C8B-B14F-4D97-AF65-F5344CB8AC3E}">
        <p14:creationId xmlns:p14="http://schemas.microsoft.com/office/powerpoint/2010/main" val="507347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251520" y="548680"/>
            <a:ext cx="6552728" cy="5688632"/>
          </a:xfrm>
          <a:prstGeom prst="rect">
            <a:avLst/>
          </a:prstGeom>
        </p:spPr>
      </p:pic>
    </p:spTree>
    <p:extLst>
      <p:ext uri="{BB962C8B-B14F-4D97-AF65-F5344CB8AC3E}">
        <p14:creationId xmlns:p14="http://schemas.microsoft.com/office/powerpoint/2010/main" val="894084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pPr algn="ctr"/>
            <a:r>
              <a:rPr lang="pt-BR" dirty="0"/>
              <a:t>Executando Exemplo de menu com </a:t>
            </a:r>
            <a:r>
              <a:rPr lang="pt-BR" dirty="0" err="1"/>
              <a:t>jtextarea</a:t>
            </a:r>
            <a:br>
              <a:rPr lang="pt-BR" dirty="0"/>
            </a:br>
            <a:endParaRPr lang="pt-BR" dirty="0"/>
          </a:p>
        </p:txBody>
      </p:sp>
      <p:pic>
        <p:nvPicPr>
          <p:cNvPr id="5" name="Imagem 4"/>
          <p:cNvPicPr>
            <a:picLocks noChangeAspect="1"/>
          </p:cNvPicPr>
          <p:nvPr/>
        </p:nvPicPr>
        <p:blipFill>
          <a:blip r:embed="rId2"/>
          <a:stretch>
            <a:fillRect/>
          </a:stretch>
        </p:blipFill>
        <p:spPr>
          <a:xfrm>
            <a:off x="179512" y="260648"/>
            <a:ext cx="6624736" cy="3960440"/>
          </a:xfrm>
          <a:prstGeom prst="rect">
            <a:avLst/>
          </a:prstGeom>
        </p:spPr>
      </p:pic>
      <p:pic>
        <p:nvPicPr>
          <p:cNvPr id="6" name="Imagem 5"/>
          <p:cNvPicPr>
            <a:picLocks noChangeAspect="1"/>
          </p:cNvPicPr>
          <p:nvPr/>
        </p:nvPicPr>
        <p:blipFill>
          <a:blip r:embed="rId3"/>
          <a:stretch>
            <a:fillRect/>
          </a:stretch>
        </p:blipFill>
        <p:spPr>
          <a:xfrm>
            <a:off x="212038" y="4221088"/>
            <a:ext cx="4176464" cy="2448272"/>
          </a:xfrm>
          <a:prstGeom prst="rect">
            <a:avLst/>
          </a:prstGeom>
        </p:spPr>
      </p:pic>
      <p:pic>
        <p:nvPicPr>
          <p:cNvPr id="7" name="Imagem 6"/>
          <p:cNvPicPr>
            <a:picLocks noChangeAspect="1"/>
          </p:cNvPicPr>
          <p:nvPr/>
        </p:nvPicPr>
        <p:blipFill>
          <a:blip r:embed="rId4"/>
          <a:stretch>
            <a:fillRect/>
          </a:stretch>
        </p:blipFill>
        <p:spPr>
          <a:xfrm>
            <a:off x="3262259" y="4221088"/>
            <a:ext cx="3574515" cy="2448272"/>
          </a:xfrm>
          <a:prstGeom prst="rect">
            <a:avLst/>
          </a:prstGeom>
        </p:spPr>
      </p:pic>
    </p:spTree>
    <p:extLst>
      <p:ext uri="{BB962C8B-B14F-4D97-AF65-F5344CB8AC3E}">
        <p14:creationId xmlns:p14="http://schemas.microsoft.com/office/powerpoint/2010/main" val="5756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997961"/>
          </a:xfrm>
        </p:spPr>
        <p:txBody>
          <a:bodyPr>
            <a:normAutofit fontScale="92500" lnSpcReduction="10000"/>
          </a:bodyPr>
          <a:lstStyle/>
          <a:p>
            <a:pPr algn="just"/>
            <a:r>
              <a:rPr lang="pt-BR" dirty="0"/>
              <a:t>Por padrão, as janelas dos aplicativos em Java podem ser redimensionadas em tempo de execução, ou seja, durante a execução do programa. Algumas vezes não queremos que o usuário seja capaz de alterar o tamanho da janela. Com a lista abaixo podemos fazer com que a janela não seja redimensionada:</a:t>
            </a:r>
          </a:p>
          <a:p>
            <a:r>
              <a:rPr lang="pt-BR" dirty="0"/>
              <a:t>Método: : </a:t>
            </a:r>
            <a:r>
              <a:rPr lang="pt-BR" dirty="0" err="1"/>
              <a:t>setResizable</a:t>
            </a:r>
            <a:r>
              <a:rPr lang="pt-BR" dirty="0"/>
              <a:t>(false)</a:t>
            </a:r>
          </a:p>
        </p:txBody>
      </p:sp>
      <p:sp>
        <p:nvSpPr>
          <p:cNvPr id="3" name="Título 2"/>
          <p:cNvSpPr>
            <a:spLocks noGrp="1"/>
          </p:cNvSpPr>
          <p:nvPr>
            <p:ph type="title"/>
          </p:nvPr>
        </p:nvSpPr>
        <p:spPr/>
        <p:txBody>
          <a:bodyPr/>
          <a:lstStyle/>
          <a:p>
            <a:r>
              <a:rPr lang="pt-BR" dirty="0"/>
              <a:t>Janela que não pode ser redimensionada</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763430"/>
            <a:ext cx="5328592" cy="272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3896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Menus de contexto ou menu </a:t>
            </a:r>
            <a:r>
              <a:rPr lang="pt-BR" dirty="0" err="1"/>
              <a:t>popup</a:t>
            </a:r>
            <a:r>
              <a:rPr lang="pt-BR" dirty="0"/>
              <a:t> têm a mesma funcionalidade dos menus </a:t>
            </a:r>
            <a:r>
              <a:rPr lang="pt-BR" dirty="0" err="1"/>
              <a:t>convecionais</a:t>
            </a:r>
            <a:r>
              <a:rPr lang="pt-BR" dirty="0"/>
              <a:t>. A única diferença é que menus de contexto são exibidos quando clicamos com o botão direito no componente para o qual o menu foi definido. Para ver um exemplo de menu com contexto, abra seu editor de texto favorito e clique com o botão direito sobre a área de edição de texto. As chances de um menu de contexto ser exibido são enormes. Em Java menus de contexto são criados como objetos da classe </a:t>
            </a:r>
            <a:r>
              <a:rPr lang="pt-BR" dirty="0" err="1"/>
              <a:t>JPopupMenu</a:t>
            </a:r>
            <a:r>
              <a:rPr lang="pt-BR" dirty="0"/>
              <a:t>. Os itens do menu são criados a partir da classe </a:t>
            </a:r>
            <a:r>
              <a:rPr lang="pt-BR" dirty="0" err="1"/>
              <a:t>JMenuItem</a:t>
            </a:r>
            <a:r>
              <a:rPr lang="pt-BR" dirty="0"/>
              <a:t>, de modo que você pode usar todas as técnicas que vimos nos tópicos anteriores. O aplicativo seguinte cria um menu de contexto para uma área de texto e oferece as opções de recortar, copiar e colar. Veja a listagem para o exemplo:</a:t>
            </a:r>
          </a:p>
        </p:txBody>
      </p:sp>
      <p:sp>
        <p:nvSpPr>
          <p:cNvPr id="3" name="Título 2"/>
          <p:cNvSpPr>
            <a:spLocks noGrp="1"/>
          </p:cNvSpPr>
          <p:nvPr>
            <p:ph type="title"/>
          </p:nvPr>
        </p:nvSpPr>
        <p:spPr/>
        <p:txBody>
          <a:bodyPr/>
          <a:lstStyle/>
          <a:p>
            <a:r>
              <a:rPr lang="pt-BR" dirty="0"/>
              <a:t>Criando um menu de contexto – Classe </a:t>
            </a:r>
            <a:r>
              <a:rPr lang="pt-BR" dirty="0" err="1"/>
              <a:t>JPopupMenu</a:t>
            </a:r>
            <a:endParaRPr lang="pt-BR" dirty="0"/>
          </a:p>
        </p:txBody>
      </p:sp>
    </p:spTree>
    <p:extLst>
      <p:ext uri="{BB962C8B-B14F-4D97-AF65-F5344CB8AC3E}">
        <p14:creationId xmlns:p14="http://schemas.microsoft.com/office/powerpoint/2010/main" val="2144155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243232"/>
            <a:ext cx="1944216" cy="1097536"/>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06807" y="243232"/>
            <a:ext cx="6607101" cy="6336704"/>
          </a:xfrm>
          <a:prstGeom prst="rect">
            <a:avLst/>
          </a:prstGeom>
        </p:spPr>
      </p:pic>
    </p:spTree>
    <p:extLst>
      <p:ext uri="{BB962C8B-B14F-4D97-AF65-F5344CB8AC3E}">
        <p14:creationId xmlns:p14="http://schemas.microsoft.com/office/powerpoint/2010/main" val="202418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188640"/>
            <a:ext cx="2016224" cy="1099592"/>
          </a:xfrm>
        </p:spPr>
        <p:txBody>
          <a:bodyPr/>
          <a:lstStyle/>
          <a:p>
            <a:pPr algn="ctr"/>
            <a:r>
              <a:rPr lang="pt-BR" dirty="0">
                <a:solidFill>
                  <a:prstClr val="white"/>
                </a:solidFill>
              </a:rPr>
              <a:t>Executando Exemplo de </a:t>
            </a:r>
            <a:r>
              <a:rPr lang="pt-BR" dirty="0" err="1">
                <a:solidFill>
                  <a:prstClr val="white"/>
                </a:solidFill>
              </a:rPr>
              <a:t>jpopumenu</a:t>
            </a:r>
            <a:endParaRPr lang="pt-BR" dirty="0"/>
          </a:p>
        </p:txBody>
      </p:sp>
      <p:pic>
        <p:nvPicPr>
          <p:cNvPr id="5" name="Imagem 4"/>
          <p:cNvPicPr>
            <a:picLocks noChangeAspect="1"/>
          </p:cNvPicPr>
          <p:nvPr/>
        </p:nvPicPr>
        <p:blipFill>
          <a:blip r:embed="rId2"/>
          <a:stretch>
            <a:fillRect/>
          </a:stretch>
        </p:blipFill>
        <p:spPr>
          <a:xfrm>
            <a:off x="247752" y="188640"/>
            <a:ext cx="6516858" cy="6480720"/>
          </a:xfrm>
          <a:prstGeom prst="rect">
            <a:avLst/>
          </a:prstGeom>
        </p:spPr>
      </p:pic>
      <p:pic>
        <p:nvPicPr>
          <p:cNvPr id="6" name="Imagem 5"/>
          <p:cNvPicPr>
            <a:picLocks noChangeAspect="1"/>
          </p:cNvPicPr>
          <p:nvPr/>
        </p:nvPicPr>
        <p:blipFill>
          <a:blip r:embed="rId3"/>
          <a:stretch>
            <a:fillRect/>
          </a:stretch>
        </p:blipFill>
        <p:spPr>
          <a:xfrm>
            <a:off x="3716610" y="3429000"/>
            <a:ext cx="3048000" cy="3238500"/>
          </a:xfrm>
          <a:prstGeom prst="rect">
            <a:avLst/>
          </a:prstGeom>
        </p:spPr>
      </p:pic>
    </p:spTree>
    <p:extLst>
      <p:ext uri="{BB962C8B-B14F-4D97-AF65-F5344CB8AC3E}">
        <p14:creationId xmlns:p14="http://schemas.microsoft.com/office/powerpoint/2010/main" val="39472483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você executar esse aplicativo, clique com o botão direito na área de texto e o menu de contexto será exibido. Escolha um dos itens do menu e veja o resultado obtido.</a:t>
            </a:r>
          </a:p>
          <a:p>
            <a:pPr algn="just"/>
            <a:r>
              <a:rPr lang="pt-BR" dirty="0"/>
              <a:t>O menu de contexto usado para este exemplo é criado na linha: </a:t>
            </a:r>
            <a:r>
              <a:rPr lang="pt-BR" dirty="0" err="1"/>
              <a:t>opcoes</a:t>
            </a:r>
            <a:r>
              <a:rPr lang="pt-BR" dirty="0"/>
              <a:t> = new </a:t>
            </a:r>
            <a:r>
              <a:rPr lang="pt-BR" dirty="0" err="1"/>
              <a:t>JPopupMenu</a:t>
            </a:r>
            <a:r>
              <a:rPr lang="pt-BR" dirty="0"/>
              <a:t>();</a:t>
            </a:r>
          </a:p>
          <a:p>
            <a:pPr algn="just"/>
            <a:r>
              <a:rPr lang="pt-BR" dirty="0"/>
              <a:t>Para exibi-lo, criamos uma classe anônima </a:t>
            </a:r>
            <a:r>
              <a:rPr lang="pt-BR" dirty="0" err="1"/>
              <a:t>MouseAdapter</a:t>
            </a:r>
            <a:r>
              <a:rPr lang="pt-BR" dirty="0"/>
              <a:t> e a fornecemos como argumento para o método </a:t>
            </a:r>
            <a:r>
              <a:rPr lang="pt-BR" dirty="0" err="1"/>
              <a:t>addMouseListener</a:t>
            </a:r>
            <a:r>
              <a:rPr lang="pt-BR" dirty="0"/>
              <a:t> da área de texto:</a:t>
            </a:r>
          </a:p>
          <a:p>
            <a:pPr marL="320040" lvl="1" indent="0" algn="just">
              <a:buNone/>
            </a:pPr>
            <a:r>
              <a:rPr lang="pt-BR" dirty="0" err="1"/>
              <a:t>texto.addMouseListener</a:t>
            </a:r>
            <a:r>
              <a:rPr lang="pt-BR" dirty="0"/>
              <a:t>(new </a:t>
            </a:r>
            <a:r>
              <a:rPr lang="pt-BR" dirty="0" err="1"/>
              <a:t>MouseAdapter</a:t>
            </a:r>
            <a:r>
              <a:rPr lang="pt-BR" dirty="0"/>
              <a:t>(){</a:t>
            </a:r>
          </a:p>
          <a:p>
            <a:pPr marL="320040" lvl="1" indent="0" algn="just">
              <a:buNone/>
            </a:pPr>
            <a:r>
              <a:rPr lang="pt-BR" dirty="0" err="1"/>
              <a:t>public</a:t>
            </a:r>
            <a:r>
              <a:rPr lang="pt-BR" dirty="0"/>
              <a:t> </a:t>
            </a:r>
            <a:r>
              <a:rPr lang="pt-BR" dirty="0" err="1"/>
              <a:t>void</a:t>
            </a:r>
            <a:r>
              <a:rPr lang="pt-BR" dirty="0"/>
              <a:t> </a:t>
            </a:r>
            <a:r>
              <a:rPr lang="pt-BR" dirty="0" err="1"/>
              <a:t>mouseReleased</a:t>
            </a:r>
            <a:r>
              <a:rPr lang="pt-BR" dirty="0"/>
              <a:t>(</a:t>
            </a:r>
            <a:r>
              <a:rPr lang="pt-BR" dirty="0" err="1"/>
              <a:t>MouseEvent</a:t>
            </a:r>
            <a:r>
              <a:rPr lang="pt-BR" dirty="0"/>
              <a:t> e) {</a:t>
            </a:r>
          </a:p>
          <a:p>
            <a:pPr marL="594360" lvl="2" indent="0" algn="just">
              <a:buNone/>
            </a:pPr>
            <a:r>
              <a:rPr lang="pt-BR" dirty="0" err="1"/>
              <a:t>if</a:t>
            </a:r>
            <a:r>
              <a:rPr lang="pt-BR" dirty="0"/>
              <a:t>(</a:t>
            </a:r>
            <a:r>
              <a:rPr lang="pt-BR" dirty="0" err="1"/>
              <a:t>e.isPopupTrigger</a:t>
            </a:r>
            <a:r>
              <a:rPr lang="pt-BR" dirty="0"/>
              <a:t>())</a:t>
            </a:r>
          </a:p>
          <a:p>
            <a:pPr marL="594360" lvl="2" indent="0" algn="just">
              <a:buNone/>
            </a:pPr>
            <a:r>
              <a:rPr lang="pt-BR" dirty="0" err="1"/>
              <a:t>opcoes.show</a:t>
            </a:r>
            <a:r>
              <a:rPr lang="pt-BR" dirty="0"/>
              <a:t>(</a:t>
            </a:r>
            <a:r>
              <a:rPr lang="pt-BR" dirty="0" err="1"/>
              <a:t>e.getComponent</a:t>
            </a:r>
            <a:r>
              <a:rPr lang="pt-BR" dirty="0"/>
              <a:t>(),</a:t>
            </a:r>
            <a:r>
              <a:rPr lang="pt-BR" dirty="0" err="1"/>
              <a:t>e.getX</a:t>
            </a:r>
            <a:r>
              <a:rPr lang="pt-BR" dirty="0"/>
              <a:t>(),</a:t>
            </a:r>
            <a:r>
              <a:rPr lang="pt-BR" dirty="0" err="1"/>
              <a:t>e.getY</a:t>
            </a:r>
            <a:r>
              <a:rPr lang="pt-BR" dirty="0"/>
              <a:t>()); }});</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16385396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com o botão direito na área de texto e o método </a:t>
            </a:r>
            <a:r>
              <a:rPr lang="pt-BR" b="1" dirty="0" err="1"/>
              <a:t>mouseReleased</a:t>
            </a:r>
            <a:r>
              <a:rPr lang="pt-BR" dirty="0"/>
              <a:t> é disparado, efetuamos uma chamada ao método </a:t>
            </a:r>
            <a:r>
              <a:rPr lang="pt-BR" b="1" dirty="0" err="1"/>
              <a:t>isPopupTrigger</a:t>
            </a:r>
            <a:r>
              <a:rPr lang="pt-BR" dirty="0"/>
              <a:t> da classe </a:t>
            </a:r>
            <a:r>
              <a:rPr lang="pt-BR" b="1" dirty="0" err="1"/>
              <a:t>MouseEvent</a:t>
            </a:r>
            <a:r>
              <a:rPr lang="pt-BR" b="1" dirty="0"/>
              <a:t>.</a:t>
            </a:r>
            <a:r>
              <a:rPr lang="pt-BR" dirty="0"/>
              <a:t> Esse método retorna </a:t>
            </a:r>
            <a:r>
              <a:rPr lang="pt-BR" dirty="0" err="1"/>
              <a:t>verdadeio</a:t>
            </a:r>
            <a:r>
              <a:rPr lang="pt-BR" dirty="0"/>
              <a:t> se o evento foi disparado com o botão direito do mouse. Satisfeita a condição, o menu de contexto é exibido. Observe os parâmetros para o método show da classe </a:t>
            </a:r>
            <a:r>
              <a:rPr lang="pt-BR" b="1" dirty="0" err="1"/>
              <a:t>JPopupMenu</a:t>
            </a:r>
            <a:r>
              <a:rPr lang="pt-BR" b="1" dirty="0"/>
              <a:t>:</a:t>
            </a:r>
          </a:p>
          <a:p>
            <a:pPr marL="320040" lvl="1" indent="0" algn="just">
              <a:buNone/>
            </a:pPr>
            <a:r>
              <a:rPr lang="en-US" b="1" dirty="0"/>
              <a:t>show(</a:t>
            </a:r>
            <a:r>
              <a:rPr lang="en-US" b="1" dirty="0" err="1"/>
              <a:t>Componet</a:t>
            </a:r>
            <a:r>
              <a:rPr lang="en-US" b="1" dirty="0"/>
              <a:t> invoker, </a:t>
            </a:r>
            <a:r>
              <a:rPr lang="en-US" b="1" dirty="0" err="1"/>
              <a:t>int</a:t>
            </a:r>
            <a:r>
              <a:rPr lang="en-US" b="1" dirty="0"/>
              <a:t> x, </a:t>
            </a:r>
            <a:r>
              <a:rPr lang="en-US" b="1" dirty="0" err="1"/>
              <a:t>int</a:t>
            </a:r>
            <a:r>
              <a:rPr lang="en-US" b="1" dirty="0"/>
              <a:t> y);</a:t>
            </a:r>
          </a:p>
          <a:p>
            <a:pPr marL="320040" lvl="1" indent="0" algn="just">
              <a:buNone/>
            </a:pPr>
            <a:r>
              <a:rPr lang="pt-BR" b="1" dirty="0" err="1"/>
              <a:t>opcoes.show</a:t>
            </a:r>
            <a:r>
              <a:rPr lang="pt-BR" b="1" dirty="0"/>
              <a:t>(</a:t>
            </a:r>
            <a:r>
              <a:rPr lang="pt-BR" b="1" dirty="0" err="1"/>
              <a:t>e.getComponent</a:t>
            </a:r>
            <a:r>
              <a:rPr lang="pt-BR" b="1" dirty="0"/>
              <a:t>(),</a:t>
            </a:r>
            <a:r>
              <a:rPr lang="pt-BR" b="1" dirty="0" err="1"/>
              <a:t>e.getX</a:t>
            </a:r>
            <a:r>
              <a:rPr lang="pt-BR" b="1" dirty="0"/>
              <a:t>(),</a:t>
            </a:r>
            <a:r>
              <a:rPr lang="pt-BR" b="1" dirty="0" err="1"/>
              <a:t>e.getY</a:t>
            </a:r>
            <a:r>
              <a:rPr lang="pt-BR" b="1" dirty="0"/>
              <a:t>()); }});</a:t>
            </a:r>
          </a:p>
          <a:p>
            <a:pPr algn="just"/>
            <a:r>
              <a:rPr lang="pt-BR" dirty="0"/>
              <a:t>O parâmetro </a:t>
            </a:r>
            <a:r>
              <a:rPr lang="pt-BR" b="1" dirty="0" err="1"/>
              <a:t>invoker</a:t>
            </a:r>
            <a:r>
              <a:rPr lang="pt-BR" dirty="0"/>
              <a:t> é o componente para o qual o menu de contexto esta definido. Os parâmetros </a:t>
            </a:r>
            <a:r>
              <a:rPr lang="pt-BR" b="1" dirty="0"/>
              <a:t>x</a:t>
            </a:r>
            <a:r>
              <a:rPr lang="pt-BR" dirty="0"/>
              <a:t> e </a:t>
            </a:r>
            <a:r>
              <a:rPr lang="pt-BR" b="1" dirty="0"/>
              <a:t>y</a:t>
            </a:r>
            <a:r>
              <a:rPr lang="pt-BR" dirty="0"/>
              <a:t> são as coordenadas do mouse no momento em que o menu de contexto é chamado.</a:t>
            </a:r>
          </a:p>
        </p:txBody>
      </p:sp>
      <p:sp>
        <p:nvSpPr>
          <p:cNvPr id="3" name="Título 2"/>
          <p:cNvSpPr>
            <a:spLocks noGrp="1"/>
          </p:cNvSpPr>
          <p:nvPr>
            <p:ph type="title"/>
          </p:nvPr>
        </p:nvSpPr>
        <p:spPr/>
        <p:txBody>
          <a:bodyPr/>
          <a:lstStyle/>
          <a:p>
            <a:r>
              <a:rPr lang="pt-BR" dirty="0"/>
              <a:t>Executando o aplicativo</a:t>
            </a:r>
          </a:p>
        </p:txBody>
      </p:sp>
    </p:spTree>
    <p:extLst>
      <p:ext uri="{BB962C8B-B14F-4D97-AF65-F5344CB8AC3E}">
        <p14:creationId xmlns:p14="http://schemas.microsoft.com/office/powerpoint/2010/main" val="80840872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Executando o aplicativo</a:t>
            </a:r>
          </a:p>
        </p:txBody>
      </p:sp>
      <p:pic>
        <p:nvPicPr>
          <p:cNvPr id="3" name="Imagem 2"/>
          <p:cNvPicPr>
            <a:picLocks noChangeAspect="1"/>
          </p:cNvPicPr>
          <p:nvPr/>
        </p:nvPicPr>
        <p:blipFill>
          <a:blip r:embed="rId2"/>
          <a:stretch>
            <a:fillRect/>
          </a:stretch>
        </p:blipFill>
        <p:spPr>
          <a:xfrm>
            <a:off x="251520" y="1700808"/>
            <a:ext cx="2592288" cy="2232248"/>
          </a:xfrm>
          <a:prstGeom prst="rect">
            <a:avLst/>
          </a:prstGeom>
        </p:spPr>
      </p:pic>
      <p:pic>
        <p:nvPicPr>
          <p:cNvPr id="4" name="Imagem 3"/>
          <p:cNvPicPr>
            <a:picLocks noChangeAspect="1"/>
          </p:cNvPicPr>
          <p:nvPr/>
        </p:nvPicPr>
        <p:blipFill>
          <a:blip r:embed="rId3"/>
          <a:stretch>
            <a:fillRect/>
          </a:stretch>
        </p:blipFill>
        <p:spPr>
          <a:xfrm>
            <a:off x="4139952" y="1700993"/>
            <a:ext cx="2557313" cy="2232248"/>
          </a:xfrm>
          <a:prstGeom prst="rect">
            <a:avLst/>
          </a:prstGeom>
        </p:spPr>
      </p:pic>
      <p:sp>
        <p:nvSpPr>
          <p:cNvPr id="7" name="Seta para a direita 6"/>
          <p:cNvSpPr/>
          <p:nvPr/>
        </p:nvSpPr>
        <p:spPr>
          <a:xfrm>
            <a:off x="3059832" y="2492896"/>
            <a:ext cx="864096" cy="64807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8" name="Seta para a direita 7"/>
          <p:cNvSpPr/>
          <p:nvPr/>
        </p:nvSpPr>
        <p:spPr>
          <a:xfrm>
            <a:off x="4932040" y="5085184"/>
            <a:ext cx="864096" cy="57606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pic>
        <p:nvPicPr>
          <p:cNvPr id="9" name="Imagem 8"/>
          <p:cNvPicPr>
            <a:picLocks noChangeAspect="1"/>
          </p:cNvPicPr>
          <p:nvPr/>
        </p:nvPicPr>
        <p:blipFill>
          <a:blip r:embed="rId4"/>
          <a:stretch>
            <a:fillRect/>
          </a:stretch>
        </p:blipFill>
        <p:spPr>
          <a:xfrm>
            <a:off x="1606932" y="4180514"/>
            <a:ext cx="2291916" cy="2339330"/>
          </a:xfrm>
          <a:prstGeom prst="rect">
            <a:avLst/>
          </a:prstGeom>
        </p:spPr>
      </p:pic>
      <p:pic>
        <p:nvPicPr>
          <p:cNvPr id="10" name="Imagem 9"/>
          <p:cNvPicPr>
            <a:picLocks noChangeAspect="1"/>
          </p:cNvPicPr>
          <p:nvPr/>
        </p:nvPicPr>
        <p:blipFill>
          <a:blip r:embed="rId5"/>
          <a:stretch>
            <a:fillRect/>
          </a:stretch>
        </p:blipFill>
        <p:spPr>
          <a:xfrm>
            <a:off x="6156176" y="4180514"/>
            <a:ext cx="2232248" cy="2339330"/>
          </a:xfrm>
          <a:prstGeom prst="rect">
            <a:avLst/>
          </a:prstGeom>
        </p:spPr>
      </p:pic>
    </p:spTree>
    <p:extLst>
      <p:ext uri="{BB962C8B-B14F-4D97-AF65-F5344CB8AC3E}">
        <p14:creationId xmlns:p14="http://schemas.microsoft.com/office/powerpoint/2010/main" val="260413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950289"/>
          </a:xfrm>
        </p:spPr>
        <p:txBody>
          <a:bodyPr>
            <a:noAutofit/>
          </a:bodyPr>
          <a:lstStyle/>
          <a:p>
            <a:pPr algn="just"/>
            <a:r>
              <a:rPr lang="pt-BR" dirty="0"/>
              <a:t>Uma barra de ferramentas é um contêiner para agrupar botões e outros controles usados com maior frequência no aplicativo. Grande parte dos aplicativos atuais apresenta barras de ferramentas, de modo que você deve analisar e verificar a necessidade de implementar essa funcionalidade em seus programas. Barras de ferramentas em aplicativos Java são criadas como objetos da classe </a:t>
            </a:r>
            <a:r>
              <a:rPr lang="pt-BR" dirty="0" err="1"/>
              <a:t>JToolBar</a:t>
            </a:r>
            <a:r>
              <a:rPr lang="pt-BR" dirty="0"/>
              <a:t>. Essa classe oferece algumas funcionalidades bem interessantes, entre elas a capacidade de ser arrastada pela janela do aplicativo (e até fora deste). O aplicativo seguinte mostra como incluir uma barra de ferramentas semelhantes às encontradas em muitos programas atuais. No momento os botões não fornecem nenhuma funcionalidade, mas você será capaz de arrastar a barra para qualquer um dos cantos da janela e, para sua surpresa, arrastá-la para fora do aplicativo. Veja a listagem para o exemplo:</a:t>
            </a:r>
          </a:p>
        </p:txBody>
      </p:sp>
      <p:sp>
        <p:nvSpPr>
          <p:cNvPr id="3" name="Título 2"/>
          <p:cNvSpPr>
            <a:spLocks noGrp="1"/>
          </p:cNvSpPr>
          <p:nvPr>
            <p:ph type="title"/>
          </p:nvPr>
        </p:nvSpPr>
        <p:spPr/>
        <p:txBody>
          <a:bodyPr/>
          <a:lstStyle/>
          <a:p>
            <a:r>
              <a:rPr lang="pt-BR" dirty="0"/>
              <a:t>Uso da classe </a:t>
            </a:r>
            <a:r>
              <a:rPr lang="pt-BR" dirty="0" err="1"/>
              <a:t>JToolBar</a:t>
            </a:r>
            <a:r>
              <a:rPr lang="pt-BR" dirty="0"/>
              <a:t> para criar barra de ferramentas</a:t>
            </a:r>
          </a:p>
        </p:txBody>
      </p:sp>
    </p:spTree>
    <p:extLst>
      <p:ext uri="{BB962C8B-B14F-4D97-AF65-F5344CB8AC3E}">
        <p14:creationId xmlns:p14="http://schemas.microsoft.com/office/powerpoint/2010/main" val="29641249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38384" y="196176"/>
            <a:ext cx="2123728" cy="1944216"/>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669070" cy="6480720"/>
          </a:xfrm>
          <a:prstGeom prst="rect">
            <a:avLst/>
          </a:prstGeom>
        </p:spPr>
      </p:pic>
    </p:spTree>
    <p:extLst>
      <p:ext uri="{BB962C8B-B14F-4D97-AF65-F5344CB8AC3E}">
        <p14:creationId xmlns:p14="http://schemas.microsoft.com/office/powerpoint/2010/main" val="23371822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52032" y="260648"/>
            <a:ext cx="2105792" cy="1869904"/>
          </a:xfrm>
        </p:spPr>
        <p:txBody>
          <a:bodyPr/>
          <a:lstStyle/>
          <a:p>
            <a:pPr algn="ctr"/>
            <a:r>
              <a:rPr lang="pt-BR" dirty="0"/>
              <a:t>Uso da classe </a:t>
            </a:r>
            <a:r>
              <a:rPr lang="pt-BR" dirty="0" err="1"/>
              <a:t>JToolBar</a:t>
            </a:r>
            <a:r>
              <a:rPr lang="pt-BR" dirty="0"/>
              <a:t> para criar barra de ferramentas</a:t>
            </a:r>
          </a:p>
        </p:txBody>
      </p:sp>
      <p:pic>
        <p:nvPicPr>
          <p:cNvPr id="5" name="Imagem 4"/>
          <p:cNvPicPr>
            <a:picLocks noChangeAspect="1"/>
          </p:cNvPicPr>
          <p:nvPr/>
        </p:nvPicPr>
        <p:blipFill>
          <a:blip r:embed="rId2"/>
          <a:stretch>
            <a:fillRect/>
          </a:stretch>
        </p:blipFill>
        <p:spPr>
          <a:xfrm>
            <a:off x="179512" y="188640"/>
            <a:ext cx="6729620" cy="6480720"/>
          </a:xfrm>
          <a:prstGeom prst="rect">
            <a:avLst/>
          </a:prstGeom>
        </p:spPr>
      </p:pic>
    </p:spTree>
    <p:extLst>
      <p:ext uri="{BB962C8B-B14F-4D97-AF65-F5344CB8AC3E}">
        <p14:creationId xmlns:p14="http://schemas.microsoft.com/office/powerpoint/2010/main" val="41155313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609600" y="304801"/>
            <a:ext cx="5867400" cy="891951"/>
          </a:xfrm>
        </p:spPr>
        <p:txBody>
          <a:bodyPr/>
          <a:lstStyle/>
          <a:p>
            <a:pPr marL="45720" indent="0" algn="ctr">
              <a:buNone/>
            </a:pPr>
            <a:r>
              <a:rPr lang="pt-BR" dirty="0"/>
              <a:t>EXECUTANDO O APLICATIVO</a:t>
            </a:r>
          </a:p>
        </p:txBody>
      </p:sp>
      <p:pic>
        <p:nvPicPr>
          <p:cNvPr id="5" name="Imagem 4"/>
          <p:cNvPicPr>
            <a:picLocks noChangeAspect="1"/>
          </p:cNvPicPr>
          <p:nvPr/>
        </p:nvPicPr>
        <p:blipFill>
          <a:blip r:embed="rId2"/>
          <a:stretch>
            <a:fillRect/>
          </a:stretch>
        </p:blipFill>
        <p:spPr>
          <a:xfrm>
            <a:off x="1383060" y="2132856"/>
            <a:ext cx="4320480" cy="2738876"/>
          </a:xfrm>
          <a:prstGeom prst="rect">
            <a:avLst/>
          </a:prstGeom>
        </p:spPr>
      </p:pic>
    </p:spTree>
    <p:extLst>
      <p:ext uri="{BB962C8B-B14F-4D97-AF65-F5344CB8AC3E}">
        <p14:creationId xmlns:p14="http://schemas.microsoft.com/office/powerpoint/2010/main" val="554724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Método: </a:t>
            </a:r>
            <a:r>
              <a:rPr lang="pt-BR" dirty="0" err="1"/>
              <a:t>setLocationRelativeTo</a:t>
            </a:r>
            <a:r>
              <a:rPr lang="pt-BR" dirty="0"/>
              <a:t>(</a:t>
            </a:r>
            <a:r>
              <a:rPr lang="pt-BR" dirty="0" err="1"/>
              <a:t>null</a:t>
            </a:r>
            <a:r>
              <a:rPr lang="pt-BR" dirty="0"/>
              <a:t>);</a:t>
            </a:r>
          </a:p>
        </p:txBody>
      </p:sp>
      <p:sp>
        <p:nvSpPr>
          <p:cNvPr id="3" name="Título 2"/>
          <p:cNvSpPr>
            <a:spLocks noGrp="1"/>
          </p:cNvSpPr>
          <p:nvPr>
            <p:ph type="title"/>
          </p:nvPr>
        </p:nvSpPr>
        <p:spPr/>
        <p:txBody>
          <a:bodyPr/>
          <a:lstStyle/>
          <a:p>
            <a:r>
              <a:rPr lang="pt-BR" dirty="0"/>
              <a:t>Janela Centralizada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259" y="2322418"/>
            <a:ext cx="6766844" cy="38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9251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Declarar o vetor que vai receber as imagens:</a:t>
            </a:r>
          </a:p>
          <a:p>
            <a:pPr marL="45720" indent="0" algn="just">
              <a:buNone/>
            </a:pPr>
            <a:r>
              <a:rPr lang="pt-BR" dirty="0"/>
              <a:t>   </a:t>
            </a:r>
            <a:r>
              <a:rPr lang="pt-BR" b="1" dirty="0" err="1"/>
              <a:t>ImageIcon</a:t>
            </a:r>
            <a:r>
              <a:rPr lang="pt-BR" b="1" dirty="0"/>
              <a:t> imagens[];</a:t>
            </a:r>
          </a:p>
          <a:p>
            <a:pPr algn="just"/>
            <a:r>
              <a:rPr lang="pt-BR" dirty="0"/>
              <a:t>Para definir as imagens dos botões da barra de ferramentas, usamos o seguinte vetor de objetos com seis posições da classe </a:t>
            </a:r>
            <a:r>
              <a:rPr lang="pt-BR" dirty="0" err="1"/>
              <a:t>ImageIcon</a:t>
            </a:r>
            <a:r>
              <a:rPr lang="pt-BR" dirty="0"/>
              <a:t>:</a:t>
            </a:r>
          </a:p>
          <a:p>
            <a:pPr marL="45720" indent="0" algn="just">
              <a:buNone/>
            </a:pPr>
            <a:r>
              <a:rPr lang="pt-BR" b="1" dirty="0"/>
              <a:t>   imagens = new </a:t>
            </a:r>
            <a:r>
              <a:rPr lang="pt-BR" b="1" dirty="0" err="1"/>
              <a:t>ImageIcon</a:t>
            </a:r>
            <a:r>
              <a:rPr lang="pt-BR" b="1" dirty="0"/>
              <a:t>[6];</a:t>
            </a:r>
          </a:p>
          <a:p>
            <a:pPr algn="just"/>
            <a:r>
              <a:rPr lang="pt-BR" dirty="0"/>
              <a:t>O nome e o caminho das imagens são definidos como itens do vetor ícones:</a:t>
            </a:r>
          </a:p>
          <a:p>
            <a:pPr algn="just"/>
            <a:r>
              <a:rPr lang="pt-BR" b="1" dirty="0" err="1"/>
              <a:t>String</a:t>
            </a:r>
            <a:r>
              <a:rPr lang="pt-BR" b="1" dirty="0"/>
              <a:t> cones[]={"imagens/direita.</a:t>
            </a:r>
            <a:r>
              <a:rPr lang="pt-BR" b="1" dirty="0" err="1"/>
              <a:t>gif</a:t>
            </a:r>
            <a:r>
              <a:rPr lang="pt-BR" b="1" dirty="0"/>
              <a:t>","imagens/esquerda.gif",</a:t>
            </a:r>
          </a:p>
          <a:p>
            <a:pPr marL="320040" lvl="1" indent="0" algn="just">
              <a:buNone/>
            </a:pPr>
            <a:r>
              <a:rPr lang="pt-BR" b="1" dirty="0"/>
              <a:t>                          "imagens/centro.</a:t>
            </a:r>
            <a:r>
              <a:rPr lang="pt-BR" b="1" dirty="0" err="1"/>
              <a:t>gif</a:t>
            </a:r>
            <a:r>
              <a:rPr lang="pt-BR" b="1" dirty="0"/>
              <a:t>","imagens/recortar.gif",</a:t>
            </a:r>
          </a:p>
          <a:p>
            <a:pPr marL="320040" lvl="1" indent="0" algn="just">
              <a:buNone/>
            </a:pPr>
            <a:r>
              <a:rPr lang="pt-BR" b="1" dirty="0"/>
              <a:t>                          "imagens/copiar.</a:t>
            </a:r>
            <a:r>
              <a:rPr lang="pt-BR" b="1" dirty="0" err="1"/>
              <a:t>gif</a:t>
            </a:r>
            <a:r>
              <a:rPr lang="pt-BR" b="1" dirty="0"/>
              <a:t>","imagens/colar.gif"};</a:t>
            </a:r>
          </a:p>
        </p:txBody>
      </p:sp>
      <p:sp>
        <p:nvSpPr>
          <p:cNvPr id="3" name="Título 2"/>
          <p:cNvSpPr>
            <a:spLocks noGrp="1"/>
          </p:cNvSpPr>
          <p:nvPr>
            <p:ph type="title"/>
          </p:nvPr>
        </p:nvSpPr>
        <p:spPr/>
        <p:txBody>
          <a:bodyPr/>
          <a:lstStyle/>
          <a:p>
            <a:r>
              <a:rPr lang="pt-BR" dirty="0"/>
              <a:t>Analisando o aplicativo</a:t>
            </a:r>
          </a:p>
        </p:txBody>
      </p:sp>
    </p:spTree>
    <p:extLst>
      <p:ext uri="{BB962C8B-B14F-4D97-AF65-F5344CB8AC3E}">
        <p14:creationId xmlns:p14="http://schemas.microsoft.com/office/powerpoint/2010/main" val="4871100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O próximo passo é instanciar os objetos da classe </a:t>
            </a:r>
            <a:r>
              <a:rPr lang="pt-BR" dirty="0" err="1"/>
              <a:t>ImageIcon</a:t>
            </a:r>
            <a:r>
              <a:rPr lang="pt-BR" dirty="0"/>
              <a:t> com as imagens do vetor ícones. Isso é feito no laço seguinte:</a:t>
            </a:r>
          </a:p>
          <a:p>
            <a:pPr marL="45720" indent="0" algn="just">
              <a:buNone/>
            </a:pPr>
            <a:r>
              <a:rPr lang="pt-BR" b="1" dirty="0"/>
              <a:t>   for(</a:t>
            </a:r>
            <a:r>
              <a:rPr lang="pt-BR" b="1" dirty="0" err="1"/>
              <a:t>int</a:t>
            </a:r>
            <a:r>
              <a:rPr lang="pt-BR" b="1" dirty="0"/>
              <a:t> i = 0;i &lt; 6;i++){</a:t>
            </a:r>
          </a:p>
          <a:p>
            <a:pPr marL="45720" indent="0" algn="just">
              <a:buNone/>
            </a:pPr>
            <a:r>
              <a:rPr lang="pt-BR" b="1" dirty="0"/>
              <a:t>         imagens[i] = new </a:t>
            </a:r>
            <a:r>
              <a:rPr lang="pt-BR" b="1" dirty="0" err="1"/>
              <a:t>ImageIcon</a:t>
            </a:r>
            <a:r>
              <a:rPr lang="pt-BR" b="1" dirty="0"/>
              <a:t>(</a:t>
            </a:r>
            <a:r>
              <a:rPr lang="pt-BR" b="1" dirty="0" err="1"/>
              <a:t>icones</a:t>
            </a:r>
            <a:r>
              <a:rPr lang="pt-BR" b="1" dirty="0"/>
              <a:t>[i]); }</a:t>
            </a:r>
          </a:p>
          <a:p>
            <a:endParaRPr lang="pt-BR" dirty="0"/>
          </a:p>
          <a:p>
            <a:pPr algn="just"/>
            <a:r>
              <a:rPr lang="pt-BR" dirty="0"/>
              <a:t>São criados seis botões com imagens veja seguintes instruções:</a:t>
            </a:r>
          </a:p>
          <a:p>
            <a:pPr marL="45720" indent="0" algn="just">
              <a:buNone/>
            </a:pPr>
            <a:r>
              <a:rPr lang="pt-BR" b="1" dirty="0"/>
              <a:t>   direita = new </a:t>
            </a:r>
            <a:r>
              <a:rPr lang="pt-BR" b="1" dirty="0" err="1"/>
              <a:t>JButton</a:t>
            </a:r>
            <a:r>
              <a:rPr lang="pt-BR" b="1" dirty="0"/>
              <a:t>(imagens[0]);</a:t>
            </a:r>
          </a:p>
          <a:p>
            <a:pPr marL="45720" indent="0" algn="just">
              <a:buNone/>
            </a:pPr>
            <a:r>
              <a:rPr lang="pt-BR" b="1" dirty="0"/>
              <a:t>   esquerda = new </a:t>
            </a:r>
            <a:r>
              <a:rPr lang="pt-BR" b="1" dirty="0" err="1"/>
              <a:t>JButton</a:t>
            </a:r>
            <a:r>
              <a:rPr lang="pt-BR" b="1" dirty="0"/>
              <a:t>(imagens[1]);</a:t>
            </a:r>
          </a:p>
          <a:p>
            <a:pPr marL="45720" indent="0" algn="just">
              <a:buNone/>
            </a:pPr>
            <a:r>
              <a:rPr lang="pt-BR" b="1" dirty="0"/>
              <a:t>   centralizar = new </a:t>
            </a:r>
            <a:r>
              <a:rPr lang="pt-BR" b="1" dirty="0" err="1"/>
              <a:t>JButton</a:t>
            </a:r>
            <a:r>
              <a:rPr lang="pt-BR" b="1" dirty="0"/>
              <a:t>(imagens[2]);</a:t>
            </a:r>
          </a:p>
          <a:p>
            <a:pPr marL="45720" indent="0" algn="just">
              <a:buNone/>
            </a:pPr>
            <a:r>
              <a:rPr lang="pt-BR" b="1" dirty="0"/>
              <a:t>   recortar = new </a:t>
            </a:r>
            <a:r>
              <a:rPr lang="pt-BR" b="1" dirty="0" err="1"/>
              <a:t>JButton</a:t>
            </a:r>
            <a:r>
              <a:rPr lang="pt-BR" b="1" dirty="0"/>
              <a:t>(imagens[3]);</a:t>
            </a:r>
          </a:p>
          <a:p>
            <a:pPr marL="45720" indent="0" algn="just">
              <a:buNone/>
            </a:pPr>
            <a:r>
              <a:rPr lang="pt-BR" b="1" dirty="0"/>
              <a:t>   copiar = new </a:t>
            </a:r>
            <a:r>
              <a:rPr lang="pt-BR" b="1" dirty="0" err="1"/>
              <a:t>JButton</a:t>
            </a:r>
            <a:r>
              <a:rPr lang="pt-BR" b="1" dirty="0"/>
              <a:t>(imagens[4]);</a:t>
            </a:r>
          </a:p>
          <a:p>
            <a:pPr marL="45720" indent="0" algn="just">
              <a:buNone/>
            </a:pPr>
            <a:r>
              <a:rPr lang="pt-BR" b="1" dirty="0"/>
              <a:t>   colar = new </a:t>
            </a:r>
            <a:r>
              <a:rPr lang="pt-BR" b="1" dirty="0" err="1"/>
              <a:t>JButton</a:t>
            </a:r>
            <a:r>
              <a:rPr lang="pt-BR" b="1" dirty="0"/>
              <a:t>(imagens[5]);</a:t>
            </a:r>
          </a:p>
        </p:txBody>
      </p:sp>
      <p:sp>
        <p:nvSpPr>
          <p:cNvPr id="3" name="Título 2"/>
          <p:cNvSpPr>
            <a:spLocks noGrp="1"/>
          </p:cNvSpPr>
          <p:nvPr>
            <p:ph type="title"/>
          </p:nvPr>
        </p:nvSpPr>
        <p:spPr/>
        <p:txBody>
          <a:bodyPr/>
          <a:lstStyle/>
          <a:p>
            <a:r>
              <a:rPr lang="pt-BR" dirty="0"/>
              <a:t>Analisando o aplicativo </a:t>
            </a:r>
            <a:r>
              <a:rPr lang="pt-BR" sz="1800" dirty="0"/>
              <a:t>(CONT.)</a:t>
            </a:r>
          </a:p>
        </p:txBody>
      </p:sp>
    </p:spTree>
    <p:extLst>
      <p:ext uri="{BB962C8B-B14F-4D97-AF65-F5344CB8AC3E}">
        <p14:creationId xmlns:p14="http://schemas.microsoft.com/office/powerpoint/2010/main" val="4872247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Próximo passo adicionar dicas aos botões da barra de ferramentas:</a:t>
            </a:r>
          </a:p>
          <a:p>
            <a:pPr marL="320040" lvl="1" indent="0" algn="just">
              <a:buNone/>
            </a:pPr>
            <a:r>
              <a:rPr lang="pt-BR" b="1" dirty="0" err="1"/>
              <a:t>direita.setToolTipText</a:t>
            </a:r>
            <a:r>
              <a:rPr lang="pt-BR" b="1" dirty="0"/>
              <a:t>("Direita (</a:t>
            </a:r>
            <a:r>
              <a:rPr lang="pt-BR" b="1" dirty="0" err="1"/>
              <a:t>Ctrl+d</a:t>
            </a:r>
            <a:r>
              <a:rPr lang="pt-BR" b="1" dirty="0"/>
              <a:t>)");</a:t>
            </a:r>
          </a:p>
          <a:p>
            <a:pPr marL="320040" lvl="1" indent="0" algn="just">
              <a:buNone/>
            </a:pPr>
            <a:r>
              <a:rPr lang="pt-BR" b="1" dirty="0" err="1"/>
              <a:t>esquerda.setToolTipText</a:t>
            </a:r>
            <a:r>
              <a:rPr lang="pt-BR" b="1" dirty="0"/>
              <a:t>("Esquerda (</a:t>
            </a:r>
            <a:r>
              <a:rPr lang="pt-BR" b="1" dirty="0" err="1"/>
              <a:t>Ctrl+e</a:t>
            </a:r>
            <a:r>
              <a:rPr lang="pt-BR" b="1" dirty="0"/>
              <a:t>)");</a:t>
            </a:r>
          </a:p>
          <a:p>
            <a:pPr marL="320040" lvl="1" indent="0" algn="just">
              <a:buNone/>
            </a:pPr>
            <a:r>
              <a:rPr lang="pt-BR" b="1" dirty="0" err="1"/>
              <a:t>centralizar.setToolTipText</a:t>
            </a:r>
            <a:r>
              <a:rPr lang="pt-BR" b="1" dirty="0"/>
              <a:t>("Centralizar (</a:t>
            </a:r>
            <a:r>
              <a:rPr lang="pt-BR" b="1" dirty="0" err="1"/>
              <a:t>Ctrl+z</a:t>
            </a:r>
            <a:r>
              <a:rPr lang="pt-BR" b="1" dirty="0"/>
              <a:t>)");</a:t>
            </a:r>
          </a:p>
          <a:p>
            <a:pPr marL="320040" lvl="1" indent="0" algn="just">
              <a:buNone/>
            </a:pPr>
            <a:r>
              <a:rPr lang="pt-BR" b="1" dirty="0" err="1"/>
              <a:t>recortar.setToolTipText</a:t>
            </a:r>
            <a:r>
              <a:rPr lang="pt-BR" b="1" dirty="0"/>
              <a:t>("Recortar (</a:t>
            </a:r>
            <a:r>
              <a:rPr lang="pt-BR" b="1" dirty="0" err="1"/>
              <a:t>Ctrl+x</a:t>
            </a:r>
            <a:r>
              <a:rPr lang="pt-BR" b="1" dirty="0"/>
              <a:t>)");</a:t>
            </a:r>
          </a:p>
          <a:p>
            <a:pPr marL="320040" lvl="1" indent="0" algn="just">
              <a:buNone/>
            </a:pPr>
            <a:r>
              <a:rPr lang="pt-BR" b="1" dirty="0" err="1"/>
              <a:t>copiar.setToolTipText</a:t>
            </a:r>
            <a:r>
              <a:rPr lang="pt-BR" b="1" dirty="0"/>
              <a:t>("Copiar (</a:t>
            </a:r>
            <a:r>
              <a:rPr lang="pt-BR" b="1" dirty="0" err="1"/>
              <a:t>Ctrl+c</a:t>
            </a:r>
            <a:r>
              <a:rPr lang="pt-BR" b="1" dirty="0"/>
              <a:t>)");</a:t>
            </a:r>
          </a:p>
          <a:p>
            <a:pPr marL="320040" lvl="1" indent="0" algn="just">
              <a:buNone/>
            </a:pPr>
            <a:r>
              <a:rPr lang="pt-BR" b="1" dirty="0" err="1"/>
              <a:t>colar.setToolTipText</a:t>
            </a:r>
            <a:r>
              <a:rPr lang="pt-BR" b="1" dirty="0"/>
              <a:t>("Colar (</a:t>
            </a:r>
            <a:r>
              <a:rPr lang="pt-BR" b="1" dirty="0" err="1"/>
              <a:t>Ctrl+v</a:t>
            </a:r>
            <a:r>
              <a:rPr lang="pt-BR" b="1" dirty="0"/>
              <a:t>)");</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24744829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A barra de ferramentas é criada na linha:</a:t>
            </a:r>
          </a:p>
          <a:p>
            <a:pPr marL="45720" indent="0" algn="just">
              <a:buNone/>
            </a:pPr>
            <a:r>
              <a:rPr lang="pt-BR" b="1" dirty="0"/>
              <a:t>   barra = new </a:t>
            </a:r>
            <a:r>
              <a:rPr lang="pt-BR" b="1" dirty="0" err="1"/>
              <a:t>JToolBar</a:t>
            </a:r>
            <a:r>
              <a:rPr lang="pt-BR" b="1" dirty="0"/>
              <a:t>("Barra de Ferramentas");</a:t>
            </a:r>
          </a:p>
          <a:p>
            <a:pPr algn="just"/>
            <a:r>
              <a:rPr lang="pt-BR" dirty="0"/>
              <a:t>Trocar a cor de fundo da dica dos botões da barra de ferramentas:</a:t>
            </a:r>
          </a:p>
          <a:p>
            <a:pPr marL="45720" indent="0" algn="just">
              <a:buNone/>
            </a:pPr>
            <a:r>
              <a:rPr lang="pt-BR" b="1" dirty="0"/>
              <a:t>   </a:t>
            </a:r>
            <a:r>
              <a:rPr lang="pt-BR" b="1" dirty="0" err="1"/>
              <a:t>UIManager.put</a:t>
            </a:r>
            <a:r>
              <a:rPr lang="pt-BR" b="1" dirty="0"/>
              <a:t>("</a:t>
            </a:r>
            <a:r>
              <a:rPr lang="pt-BR" b="1" dirty="0" err="1"/>
              <a:t>ToolTip.background",SystemColor.info</a:t>
            </a:r>
            <a:r>
              <a:rPr lang="pt-BR" b="1" dirty="0"/>
              <a:t>);</a:t>
            </a:r>
          </a:p>
          <a:p>
            <a:pPr algn="just"/>
            <a:r>
              <a:rPr lang="pt-BR" dirty="0"/>
              <a:t>Trocar a cor da letra da dica dos botões da barra de ferramentas:</a:t>
            </a:r>
          </a:p>
          <a:p>
            <a:pPr marL="45720" indent="0" algn="just">
              <a:buNone/>
            </a:pPr>
            <a:r>
              <a:rPr lang="pt-BR" b="1" dirty="0"/>
              <a:t>   </a:t>
            </a:r>
            <a:r>
              <a:rPr lang="pt-BR" b="1" dirty="0" err="1"/>
              <a:t>UIManager.put</a:t>
            </a:r>
            <a:r>
              <a:rPr lang="pt-BR" b="1" dirty="0"/>
              <a:t>("ToolTip.</a:t>
            </a:r>
            <a:r>
              <a:rPr lang="pt-BR" b="1" dirty="0" err="1"/>
              <a:t>foreground</a:t>
            </a:r>
            <a:r>
              <a:rPr lang="pt-BR" b="1" dirty="0"/>
              <a:t>",</a:t>
            </a:r>
            <a:r>
              <a:rPr lang="pt-BR" b="1" dirty="0" err="1"/>
              <a:t>Color.blue</a:t>
            </a:r>
            <a:r>
              <a:rPr lang="pt-BR" b="1" dirty="0"/>
              <a:t>);</a:t>
            </a:r>
          </a:p>
          <a:p>
            <a:pPr algn="just"/>
            <a:r>
              <a:rPr lang="pt-BR" dirty="0"/>
              <a:t>Os botões são adicionados à barra de ferramentas pelo método </a:t>
            </a:r>
            <a:r>
              <a:rPr lang="pt-BR" dirty="0" err="1"/>
              <a:t>add</a:t>
            </a:r>
            <a:r>
              <a:rPr lang="pt-BR" dirty="0"/>
              <a:t>:</a:t>
            </a:r>
          </a:p>
          <a:p>
            <a:pPr marL="320040" lvl="1" indent="0" algn="just">
              <a:buNone/>
            </a:pPr>
            <a:r>
              <a:rPr lang="pt-BR" b="1" dirty="0" err="1"/>
              <a:t>barra.add</a:t>
            </a:r>
            <a:r>
              <a:rPr lang="pt-BR" b="1" dirty="0"/>
              <a:t>(direita);</a:t>
            </a:r>
          </a:p>
          <a:p>
            <a:pPr marL="320040" lvl="1" indent="0" algn="just">
              <a:buNone/>
            </a:pPr>
            <a:r>
              <a:rPr lang="pt-BR" b="1" dirty="0" err="1"/>
              <a:t>barra.add</a:t>
            </a:r>
            <a:r>
              <a:rPr lang="pt-BR" b="1" dirty="0"/>
              <a:t>(esquerda);</a:t>
            </a:r>
          </a:p>
          <a:p>
            <a:pPr marL="320040" lvl="1" indent="0" algn="just">
              <a:buNone/>
            </a:pPr>
            <a:r>
              <a:rPr lang="pt-BR" b="1" dirty="0" err="1"/>
              <a:t>barra.add</a:t>
            </a:r>
            <a:r>
              <a:rPr lang="pt-BR" b="1" dirty="0"/>
              <a:t>(centralizar);</a:t>
            </a:r>
          </a:p>
          <a:p>
            <a:pPr marL="320040" lvl="1" indent="0" algn="just">
              <a:buNone/>
            </a:pPr>
            <a:r>
              <a:rPr lang="pt-BR" b="1" dirty="0" err="1"/>
              <a:t>barra.addSeparator</a:t>
            </a:r>
            <a:r>
              <a:rPr lang="pt-BR" b="1" dirty="0"/>
              <a:t>();</a:t>
            </a:r>
          </a:p>
          <a:p>
            <a:pPr marL="320040" lvl="1" indent="0" algn="just">
              <a:buNone/>
            </a:pPr>
            <a:r>
              <a:rPr lang="pt-BR" b="1" dirty="0" err="1"/>
              <a:t>barra.add</a:t>
            </a:r>
            <a:r>
              <a:rPr lang="pt-BR" b="1" dirty="0"/>
              <a:t>(recortar);</a:t>
            </a:r>
          </a:p>
          <a:p>
            <a:pPr marL="320040" lvl="1" indent="0" algn="just">
              <a:buNone/>
            </a:pPr>
            <a:r>
              <a:rPr lang="pt-BR" b="1" dirty="0" err="1"/>
              <a:t>barra.add</a:t>
            </a:r>
            <a:r>
              <a:rPr lang="pt-BR" b="1" dirty="0"/>
              <a:t>(copiar);</a:t>
            </a:r>
          </a:p>
          <a:p>
            <a:pPr marL="320040" lvl="1" indent="0" algn="just">
              <a:buNone/>
            </a:pPr>
            <a:r>
              <a:rPr lang="pt-BR" b="1" dirty="0" err="1"/>
              <a:t>barra.add</a:t>
            </a:r>
            <a:r>
              <a:rPr lang="pt-BR" b="1" dirty="0"/>
              <a:t>(colar);</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358561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Aplicar o efeito </a:t>
            </a:r>
            <a:r>
              <a:rPr lang="pt-BR" b="1" dirty="0" err="1"/>
              <a:t>Rollover</a:t>
            </a:r>
            <a:r>
              <a:rPr lang="pt-BR" dirty="0"/>
              <a:t> aos botões da barra de ferramentas:</a:t>
            </a:r>
          </a:p>
          <a:p>
            <a:pPr algn="just"/>
            <a:r>
              <a:rPr lang="pt-BR" dirty="0"/>
              <a:t>O efeito </a:t>
            </a:r>
            <a:r>
              <a:rPr lang="pt-BR" b="1" dirty="0" err="1"/>
              <a:t>Rollover</a:t>
            </a:r>
            <a:r>
              <a:rPr lang="pt-BR" dirty="0"/>
              <a:t> modifica algum aspecto do controle quando movemos o ponteiro sobre ele. Geralmente esse efeito aplica cores e imagens diferentes. Em barras de ferramentas a técnica mais comum é aplicar uma borda diferenciada quando o ponteiro adentra ou sai da área do componente. Java permite aplicar esse efeito a barras de ferramentas por meio de uma chamada ao método </a:t>
            </a:r>
            <a:r>
              <a:rPr lang="pt-BR" b="1" dirty="0" err="1"/>
              <a:t>setRollover</a:t>
            </a:r>
            <a:r>
              <a:rPr lang="pt-BR" dirty="0"/>
              <a:t> da classe </a:t>
            </a:r>
            <a:r>
              <a:rPr lang="pt-BR" b="1" dirty="0" err="1"/>
              <a:t>JToolBar</a:t>
            </a:r>
            <a:r>
              <a:rPr lang="pt-BR" dirty="0"/>
              <a:t>. Veja como isso pode ser feito:</a:t>
            </a:r>
          </a:p>
          <a:p>
            <a:pPr marL="45720" indent="0" algn="just">
              <a:buNone/>
            </a:pPr>
            <a:r>
              <a:rPr lang="pt-BR" b="1" dirty="0" err="1"/>
              <a:t>barra.setRollover</a:t>
            </a:r>
            <a:r>
              <a:rPr lang="pt-BR" b="1" dirty="0"/>
              <a:t>(</a:t>
            </a:r>
            <a:r>
              <a:rPr lang="pt-BR" b="1" dirty="0" err="1"/>
              <a:t>true</a:t>
            </a:r>
            <a:r>
              <a:rPr lang="pt-BR" b="1" dirty="0"/>
              <a:t>);</a:t>
            </a:r>
          </a:p>
          <a:p>
            <a:pPr marL="45720" indent="0" algn="just">
              <a:buNone/>
            </a:pPr>
            <a:r>
              <a:rPr lang="pt-BR" dirty="0"/>
              <a:t>Posicionar a barra de ferramentas na janela:</a:t>
            </a:r>
          </a:p>
          <a:p>
            <a:pPr marL="45720" indent="0" algn="just">
              <a:buNone/>
            </a:pPr>
            <a:r>
              <a:rPr lang="pt-BR" b="1" dirty="0" err="1"/>
              <a:t>barra.setBounds</a:t>
            </a:r>
            <a:r>
              <a:rPr lang="pt-BR" b="1" dirty="0"/>
              <a:t>(1,1,260,50);</a:t>
            </a:r>
          </a:p>
          <a:p>
            <a:pPr marL="45720" indent="0" algn="just">
              <a:buNone/>
            </a:pPr>
            <a:r>
              <a:rPr lang="pt-BR" dirty="0"/>
              <a:t>Adicionar a barra de ferramentas na janela:</a:t>
            </a:r>
          </a:p>
          <a:p>
            <a:pPr marL="45720" indent="0" algn="just">
              <a:buNone/>
            </a:pPr>
            <a:r>
              <a:rPr lang="pt-BR" b="1" dirty="0" err="1"/>
              <a:t>tela.add</a:t>
            </a:r>
            <a:r>
              <a:rPr lang="pt-BR" b="1" dirty="0"/>
              <a:t>(barra);</a:t>
            </a:r>
          </a:p>
        </p:txBody>
      </p:sp>
      <p:sp>
        <p:nvSpPr>
          <p:cNvPr id="3" name="Título 2"/>
          <p:cNvSpPr>
            <a:spLocks noGrp="1"/>
          </p:cNvSpPr>
          <p:nvPr>
            <p:ph type="title"/>
          </p:nvPr>
        </p:nvSpPr>
        <p:spPr/>
        <p:txBody>
          <a:bodyPr/>
          <a:lstStyle/>
          <a:p>
            <a:r>
              <a:rPr lang="pt-BR" dirty="0"/>
              <a:t>Analisando o aplicativo </a:t>
            </a:r>
            <a:r>
              <a:rPr lang="pt-BR" sz="1800" dirty="0"/>
              <a:t>(CONT.)</a:t>
            </a:r>
            <a:endParaRPr lang="pt-BR" dirty="0"/>
          </a:p>
        </p:txBody>
      </p:sp>
    </p:spTree>
    <p:extLst>
      <p:ext uri="{BB962C8B-B14F-4D97-AF65-F5344CB8AC3E}">
        <p14:creationId xmlns:p14="http://schemas.microsoft.com/office/powerpoint/2010/main" val="1785396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Janelas secundárias são modais ou não-modais que dependem da janela principal do aplicativo. Por meio dessas janelas podemos efetuar novas operações acessando até mesmo os componentes da janela principal. Janelas secundárias são criadas como instâncias da classe </a:t>
            </a:r>
            <a:r>
              <a:rPr lang="pt-BR" sz="2400" b="1" dirty="0" err="1"/>
              <a:t>JDialog</a:t>
            </a:r>
            <a:r>
              <a:rPr lang="pt-BR" sz="2400" dirty="0"/>
              <a:t>, e fornece praticamente todas as funcionalidades da classe </a:t>
            </a:r>
            <a:r>
              <a:rPr lang="pt-BR" sz="2400" b="1" dirty="0" err="1"/>
              <a:t>JFrame</a:t>
            </a:r>
            <a:r>
              <a:rPr lang="pt-BR" sz="2400" dirty="0"/>
              <a:t>. Isso quer dizer que podemos obter o painel de conteúdo de um objeto dessa classe e incluir componentes, interagir com o usuário, enviando dados para a janela principal.</a:t>
            </a:r>
          </a:p>
        </p:txBody>
      </p:sp>
      <p:sp>
        <p:nvSpPr>
          <p:cNvPr id="3" name="Título 2"/>
          <p:cNvSpPr>
            <a:spLocks noGrp="1"/>
          </p:cNvSpPr>
          <p:nvPr>
            <p:ph type="title"/>
          </p:nvPr>
        </p:nvSpPr>
        <p:spPr/>
        <p:txBody>
          <a:bodyPr/>
          <a:lstStyle/>
          <a:p>
            <a:r>
              <a:rPr lang="pt-BR" dirty="0"/>
              <a:t>Como criar janelas secundárias modais</a:t>
            </a:r>
          </a:p>
        </p:txBody>
      </p:sp>
    </p:spTree>
    <p:extLst>
      <p:ext uri="{BB962C8B-B14F-4D97-AF65-F5344CB8AC3E}">
        <p14:creationId xmlns:p14="http://schemas.microsoft.com/office/powerpoint/2010/main" val="42624894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421897"/>
          </a:xfrm>
        </p:spPr>
        <p:txBody>
          <a:bodyPr/>
          <a:lstStyle/>
          <a:p>
            <a:pPr algn="just"/>
            <a:r>
              <a:rPr lang="pt-BR" dirty="0"/>
              <a:t>O aplicativo seguinte é o nosso ponto de partida para o estudo da classe </a:t>
            </a:r>
            <a:r>
              <a:rPr lang="pt-BR" b="1" dirty="0" err="1"/>
              <a:t>JDialog</a:t>
            </a:r>
            <a:r>
              <a:rPr lang="pt-BR" dirty="0"/>
              <a:t>. Trata-se de uma janela principal com apenas um botão. Quando você clicar no botão abrir, uma nova janela com apenas um botão é aberta. Veja:</a:t>
            </a:r>
          </a:p>
        </p:txBody>
      </p:sp>
      <p:sp>
        <p:nvSpPr>
          <p:cNvPr id="3" name="Título 2"/>
          <p:cNvSpPr>
            <a:spLocks noGrp="1"/>
          </p:cNvSpPr>
          <p:nvPr>
            <p:ph type="title"/>
          </p:nvPr>
        </p:nvSpPr>
        <p:spPr/>
        <p:txBody>
          <a:bodyPr/>
          <a:lstStyle/>
          <a:p>
            <a:r>
              <a:rPr lang="pt-BR" dirty="0"/>
              <a:t>Como criar janelas secundárias modais </a:t>
            </a:r>
            <a:r>
              <a:rPr lang="pt-BR" sz="2000" dirty="0"/>
              <a:t>(</a:t>
            </a:r>
            <a:r>
              <a:rPr lang="pt-BR" sz="2000" dirty="0" err="1"/>
              <a:t>cont</a:t>
            </a:r>
            <a:r>
              <a:rPr lang="pt-BR" sz="2000" dirty="0"/>
              <a:t>)</a:t>
            </a:r>
          </a:p>
        </p:txBody>
      </p:sp>
    </p:spTree>
    <p:extLst>
      <p:ext uri="{BB962C8B-B14F-4D97-AF65-F5344CB8AC3E}">
        <p14:creationId xmlns:p14="http://schemas.microsoft.com/office/powerpoint/2010/main" val="7079599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48264"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93160" y="243232"/>
            <a:ext cx="6624736" cy="6336704"/>
          </a:xfrm>
          <a:prstGeom prst="rect">
            <a:avLst/>
          </a:prstGeom>
        </p:spPr>
      </p:pic>
    </p:spTree>
    <p:extLst>
      <p:ext uri="{BB962C8B-B14F-4D97-AF65-F5344CB8AC3E}">
        <p14:creationId xmlns:p14="http://schemas.microsoft.com/office/powerpoint/2010/main" val="22161821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2016224" cy="1673352"/>
          </a:xfrm>
        </p:spPr>
        <p:txBody>
          <a:bodyPr/>
          <a:lstStyle/>
          <a:p>
            <a:pPr algn="ctr"/>
            <a:r>
              <a:rPr lang="pt-BR" dirty="0"/>
              <a:t>janelas secundárias modais</a:t>
            </a:r>
            <a:br>
              <a:rPr lang="pt-BR" dirty="0"/>
            </a:br>
            <a:endParaRPr lang="pt-BR" dirty="0"/>
          </a:p>
        </p:txBody>
      </p:sp>
      <p:pic>
        <p:nvPicPr>
          <p:cNvPr id="5" name="Imagem 4"/>
          <p:cNvPicPr>
            <a:picLocks noChangeAspect="1"/>
          </p:cNvPicPr>
          <p:nvPr/>
        </p:nvPicPr>
        <p:blipFill>
          <a:blip r:embed="rId2"/>
          <a:stretch>
            <a:fillRect/>
          </a:stretch>
        </p:blipFill>
        <p:spPr>
          <a:xfrm>
            <a:off x="169632" y="188640"/>
            <a:ext cx="6675884" cy="6480720"/>
          </a:xfrm>
          <a:prstGeom prst="rect">
            <a:avLst/>
          </a:prstGeom>
        </p:spPr>
      </p:pic>
    </p:spTree>
    <p:extLst>
      <p:ext uri="{BB962C8B-B14F-4D97-AF65-F5344CB8AC3E}">
        <p14:creationId xmlns:p14="http://schemas.microsoft.com/office/powerpoint/2010/main" val="19897821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20272" y="457200"/>
            <a:ext cx="1944216" cy="1673352"/>
          </a:xfrm>
        </p:spPr>
        <p:txBody>
          <a:bodyPr/>
          <a:lstStyle/>
          <a:p>
            <a:r>
              <a:rPr lang="pt-BR" dirty="0"/>
              <a:t>Executando </a:t>
            </a:r>
            <a:br>
              <a:rPr lang="pt-BR" dirty="0"/>
            </a:br>
            <a:r>
              <a:rPr lang="pt-BR" dirty="0"/>
              <a:t>o aplicativo</a:t>
            </a:r>
            <a:br>
              <a:rPr lang="pt-BR" dirty="0"/>
            </a:br>
            <a:br>
              <a:rPr lang="pt-BR" dirty="0"/>
            </a:br>
            <a:endParaRPr lang="pt-BR" dirty="0"/>
          </a:p>
        </p:txBody>
      </p:sp>
      <p:pic>
        <p:nvPicPr>
          <p:cNvPr id="5" name="Imagem 4"/>
          <p:cNvPicPr>
            <a:picLocks noChangeAspect="1"/>
          </p:cNvPicPr>
          <p:nvPr/>
        </p:nvPicPr>
        <p:blipFill>
          <a:blip r:embed="rId2"/>
          <a:stretch>
            <a:fillRect/>
          </a:stretch>
        </p:blipFill>
        <p:spPr>
          <a:xfrm>
            <a:off x="3882310" y="5240689"/>
            <a:ext cx="2847975" cy="1219200"/>
          </a:xfrm>
          <a:prstGeom prst="rect">
            <a:avLst/>
          </a:prstGeom>
        </p:spPr>
      </p:pic>
      <p:pic>
        <p:nvPicPr>
          <p:cNvPr id="6" name="Imagem 5"/>
          <p:cNvPicPr>
            <a:picLocks noChangeAspect="1"/>
          </p:cNvPicPr>
          <p:nvPr/>
        </p:nvPicPr>
        <p:blipFill>
          <a:blip r:embed="rId3"/>
          <a:stretch>
            <a:fillRect/>
          </a:stretch>
        </p:blipFill>
        <p:spPr>
          <a:xfrm>
            <a:off x="2455962" y="2636912"/>
            <a:ext cx="1905000" cy="1905000"/>
          </a:xfrm>
          <a:prstGeom prst="rect">
            <a:avLst/>
          </a:prstGeom>
        </p:spPr>
      </p:pic>
      <p:pic>
        <p:nvPicPr>
          <p:cNvPr id="7" name="Imagem 6"/>
          <p:cNvPicPr>
            <a:picLocks noChangeAspect="1"/>
          </p:cNvPicPr>
          <p:nvPr/>
        </p:nvPicPr>
        <p:blipFill>
          <a:blip r:embed="rId4"/>
          <a:stretch>
            <a:fillRect/>
          </a:stretch>
        </p:blipFill>
        <p:spPr>
          <a:xfrm>
            <a:off x="1979712" y="457200"/>
            <a:ext cx="2857500" cy="1428750"/>
          </a:xfrm>
          <a:prstGeom prst="rect">
            <a:avLst/>
          </a:prstGeom>
        </p:spPr>
      </p:pic>
      <p:sp>
        <p:nvSpPr>
          <p:cNvPr id="8" name="CaixaDeTexto 7"/>
          <p:cNvSpPr txBox="1"/>
          <p:nvPr/>
        </p:nvSpPr>
        <p:spPr>
          <a:xfrm>
            <a:off x="5288364" y="457200"/>
            <a:ext cx="1404883" cy="1200329"/>
          </a:xfrm>
          <a:prstGeom prst="rect">
            <a:avLst/>
          </a:prstGeom>
          <a:noFill/>
        </p:spPr>
        <p:txBody>
          <a:bodyPr wrap="square" rtlCol="0">
            <a:spAutoFit/>
          </a:bodyPr>
          <a:lstStyle/>
          <a:p>
            <a:r>
              <a:rPr lang="pt-BR" dirty="0"/>
              <a:t>Clique no  abrir, uma nova janela será aberta</a:t>
            </a:r>
          </a:p>
        </p:txBody>
      </p:sp>
      <p:sp>
        <p:nvSpPr>
          <p:cNvPr id="9" name="Seta para baixo 8"/>
          <p:cNvSpPr/>
          <p:nvPr/>
        </p:nvSpPr>
        <p:spPr>
          <a:xfrm rot="2991416">
            <a:off x="4317653" y="2018477"/>
            <a:ext cx="360040" cy="584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4716016" y="2909691"/>
            <a:ext cx="1977231" cy="923330"/>
          </a:xfrm>
          <a:prstGeom prst="rect">
            <a:avLst/>
          </a:prstGeom>
          <a:noFill/>
        </p:spPr>
        <p:txBody>
          <a:bodyPr wrap="square" rtlCol="0">
            <a:spAutoFit/>
          </a:bodyPr>
          <a:lstStyle/>
          <a:p>
            <a:pPr algn="just"/>
            <a:r>
              <a:rPr lang="pt-BR" dirty="0"/>
              <a:t>Clique no  botão sair, uma nova janela será aberta </a:t>
            </a:r>
          </a:p>
        </p:txBody>
      </p:sp>
      <p:pic>
        <p:nvPicPr>
          <p:cNvPr id="13" name="Imagem 12"/>
          <p:cNvPicPr>
            <a:picLocks noChangeAspect="1"/>
          </p:cNvPicPr>
          <p:nvPr/>
        </p:nvPicPr>
        <p:blipFill>
          <a:blip r:embed="rId5"/>
          <a:stretch>
            <a:fillRect/>
          </a:stretch>
        </p:blipFill>
        <p:spPr>
          <a:xfrm rot="16200000">
            <a:off x="4447769" y="4641343"/>
            <a:ext cx="536494" cy="499915"/>
          </a:xfrm>
          <a:prstGeom prst="rect">
            <a:avLst/>
          </a:prstGeom>
        </p:spPr>
      </p:pic>
    </p:spTree>
    <p:extLst>
      <p:ext uri="{BB962C8B-B14F-4D97-AF65-F5344CB8AC3E}">
        <p14:creationId xmlns:p14="http://schemas.microsoft.com/office/powerpoint/2010/main" val="173147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0-#ppt_w/2"/>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fontScale="92500"/>
          </a:bodyPr>
          <a:lstStyle/>
          <a:p>
            <a:pPr algn="just"/>
            <a:r>
              <a:rPr lang="pt-BR" dirty="0"/>
              <a:t>Contrário ao que muitos desenvolvedores e estudantes de Java pensam, o Swing não é um subtítulo do </a:t>
            </a:r>
            <a:r>
              <a:rPr lang="pt-BR" b="1" dirty="0"/>
              <a:t>AWT</a:t>
            </a:r>
            <a:r>
              <a:rPr lang="pt-BR" dirty="0"/>
              <a:t> (</a:t>
            </a:r>
            <a:r>
              <a:rPr lang="pt-BR" b="1" dirty="0"/>
              <a:t>Abstract </a:t>
            </a:r>
            <a:r>
              <a:rPr lang="pt-BR" b="1" dirty="0" err="1"/>
              <a:t>Window</a:t>
            </a:r>
            <a:r>
              <a:rPr lang="pt-BR" b="1" dirty="0"/>
              <a:t> Toolkit</a:t>
            </a:r>
            <a:r>
              <a:rPr lang="pt-BR" dirty="0"/>
              <a:t>). Em vez disso, o Swing é visto como uma cama disposta confortavelmente sobre o AWT. É praticamente impossível falar de Swing sem mencionar alguns aspectos relevantes e no momento oportuno veremos como eles se complementam.</a:t>
            </a:r>
          </a:p>
          <a:p>
            <a:pPr algn="just"/>
            <a:r>
              <a:rPr lang="pt-BR" dirty="0"/>
              <a:t>O papel principal do AWT era fornecer um conjunto de componentes gráficos destinados a facilitar a construção das interfaces gráficas para aplicativos e </a:t>
            </a:r>
            <a:r>
              <a:rPr lang="pt-BR" dirty="0" err="1"/>
              <a:t>applets</a:t>
            </a:r>
            <a:r>
              <a:rPr lang="pt-BR" dirty="0"/>
              <a:t> em versões mais antigas do Java. De fato, o AWT continua sendo uma das partes mais importantes do JFC (Java Foundation Classes) ao lado de</a:t>
            </a:r>
          </a:p>
          <a:p>
            <a:pPr algn="just"/>
            <a:r>
              <a:rPr lang="en-US" dirty="0"/>
              <a:t>Swing, Accessibility Java 2D e Drag </a:t>
            </a:r>
            <a:r>
              <a:rPr lang="en-US" dirty="0" err="1"/>
              <a:t>na</a:t>
            </a:r>
            <a:r>
              <a:rPr lang="en-US" dirty="0"/>
              <a:t> Drop. </a:t>
            </a:r>
            <a:r>
              <a:rPr lang="pt-BR" dirty="0"/>
              <a:t>Java 2 é agora parte do AWT e o    suporte </a:t>
            </a:r>
            <a:r>
              <a:rPr lang="pt-BR" dirty="0" err="1"/>
              <a:t>Accessibility</a:t>
            </a:r>
            <a:r>
              <a:rPr lang="pt-BR" dirty="0"/>
              <a:t> já está incluso no Swing.</a:t>
            </a:r>
          </a:p>
          <a:p>
            <a:endParaRPr lang="pt-BR" dirty="0"/>
          </a:p>
        </p:txBody>
      </p:sp>
      <p:sp>
        <p:nvSpPr>
          <p:cNvPr id="2" name="Título 1"/>
          <p:cNvSpPr>
            <a:spLocks noGrp="1"/>
          </p:cNvSpPr>
          <p:nvPr>
            <p:ph type="title"/>
          </p:nvPr>
        </p:nvSpPr>
        <p:spPr/>
        <p:txBody>
          <a:bodyPr/>
          <a:lstStyle/>
          <a:p>
            <a:r>
              <a:rPr lang="pt-BR" dirty="0"/>
              <a:t>Entendo o Swing</a:t>
            </a:r>
          </a:p>
        </p:txBody>
      </p:sp>
    </p:spTree>
    <p:extLst>
      <p:ext uri="{BB962C8B-B14F-4D97-AF65-F5344CB8AC3E}">
        <p14:creationId xmlns:p14="http://schemas.microsoft.com/office/powerpoint/2010/main" val="3144830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662257"/>
          </a:xfrm>
        </p:spPr>
        <p:txBody>
          <a:bodyPr>
            <a:noAutofit/>
          </a:bodyPr>
          <a:lstStyle/>
          <a:p>
            <a:pPr algn="just"/>
            <a:r>
              <a:rPr lang="pt-BR" sz="2400" dirty="0"/>
              <a:t>Embora as propriedades mais importantes da janela do aplicativo já tenham sido vista a possibilidade de alterar a cor de fundo da janela só pôde ser apresentada agora. Isso se deve ao fato de a cor do fundo ser definida não para a classe </a:t>
            </a:r>
            <a:r>
              <a:rPr lang="pt-BR" sz="2400" dirty="0" err="1"/>
              <a:t>JFrame</a:t>
            </a:r>
            <a:r>
              <a:rPr lang="pt-BR" sz="2400" dirty="0"/>
              <a:t>, mas para o painel de conteúdo, ou seja o objeto Container que contém os controles da janela.</a:t>
            </a:r>
          </a:p>
          <a:p>
            <a:pPr algn="just"/>
            <a:r>
              <a:rPr lang="pt-BR" sz="2400" dirty="0"/>
              <a:t>O aplicativo seguinte exibe uma janela com a cor azul definida como cor de fundo. Observado que a cor de fundo para painel não afetará os demais controles da janela. </a:t>
            </a:r>
          </a:p>
          <a:p>
            <a:pPr algn="just"/>
            <a:r>
              <a:rPr lang="pt-BR" sz="2400" dirty="0"/>
              <a:t>Veja o aplicativo a seguir:</a:t>
            </a:r>
          </a:p>
          <a:p>
            <a:endParaRPr lang="pt-BR" sz="2400" dirty="0"/>
          </a:p>
        </p:txBody>
      </p:sp>
      <p:sp>
        <p:nvSpPr>
          <p:cNvPr id="3" name="Título 2"/>
          <p:cNvSpPr>
            <a:spLocks noGrp="1"/>
          </p:cNvSpPr>
          <p:nvPr>
            <p:ph type="title"/>
          </p:nvPr>
        </p:nvSpPr>
        <p:spPr/>
        <p:txBody>
          <a:bodyPr/>
          <a:lstStyle/>
          <a:p>
            <a:r>
              <a:rPr lang="pt-BR" dirty="0"/>
              <a:t>Trocando a cor do fundo da janela</a:t>
            </a:r>
          </a:p>
        </p:txBody>
      </p:sp>
    </p:spTree>
    <p:extLst>
      <p:ext uri="{BB962C8B-B14F-4D97-AF65-F5344CB8AC3E}">
        <p14:creationId xmlns:p14="http://schemas.microsoft.com/office/powerpoint/2010/main" val="37153908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556792"/>
            <a:ext cx="8407893" cy="5022297"/>
          </a:xfrm>
        </p:spPr>
        <p:txBody>
          <a:bodyPr>
            <a:noAutofit/>
          </a:bodyPr>
          <a:lstStyle/>
          <a:p>
            <a:pPr algn="just"/>
            <a:r>
              <a:rPr lang="pt-BR" sz="1600" dirty="0"/>
              <a:t>Após a execução do aplicativo, clique no botão Abrir. Você visualizará a segunda janela com o botão de Sair. O entendimento do código é muito importante para o uso correto de janelas secundárias em um aplicativo Java. É Importante acompanhar atentamente a análise que faremos.</a:t>
            </a:r>
          </a:p>
          <a:p>
            <a:pPr algn="just"/>
            <a:r>
              <a:rPr lang="pt-BR" sz="1600" dirty="0"/>
              <a:t>A classe privada Inicial:</a:t>
            </a:r>
          </a:p>
          <a:p>
            <a:pPr marL="594360" lvl="2" indent="0" algn="just">
              <a:buNone/>
            </a:pPr>
            <a:r>
              <a:rPr lang="pt-BR" b="1" dirty="0" err="1"/>
              <a:t>private</a:t>
            </a:r>
            <a:r>
              <a:rPr lang="pt-BR" b="1" dirty="0"/>
              <a:t> </a:t>
            </a:r>
            <a:r>
              <a:rPr lang="pt-BR" b="1" dirty="0" err="1"/>
              <a:t>class</a:t>
            </a:r>
            <a:r>
              <a:rPr lang="pt-BR" b="1" dirty="0"/>
              <a:t> Inicial </a:t>
            </a:r>
            <a:r>
              <a:rPr lang="pt-BR" b="1" dirty="0" err="1"/>
              <a:t>extends</a:t>
            </a:r>
            <a:r>
              <a:rPr lang="pt-BR" b="1" dirty="0"/>
              <a:t> </a:t>
            </a:r>
            <a:r>
              <a:rPr lang="pt-BR" b="1" dirty="0" err="1"/>
              <a:t>JDialog</a:t>
            </a:r>
            <a:r>
              <a:rPr lang="pt-BR" b="1" dirty="0"/>
              <a:t>{</a:t>
            </a:r>
          </a:p>
          <a:p>
            <a:pPr marL="594360" lvl="2" indent="0" algn="just">
              <a:buNone/>
            </a:pPr>
            <a:r>
              <a:rPr lang="pt-BR" b="1" dirty="0" err="1"/>
              <a:t>JButton</a:t>
            </a:r>
            <a:r>
              <a:rPr lang="pt-BR" b="1" dirty="0"/>
              <a:t> sair;</a:t>
            </a:r>
          </a:p>
          <a:p>
            <a:pPr marL="594360" lvl="2" indent="0" algn="just">
              <a:buNone/>
            </a:pPr>
            <a:r>
              <a:rPr lang="en-US" b="1" dirty="0"/>
              <a:t>public </a:t>
            </a:r>
            <a:r>
              <a:rPr lang="en-US" b="1" dirty="0" err="1"/>
              <a:t>Inicial</a:t>
            </a:r>
            <a:r>
              <a:rPr lang="en-US" b="1" dirty="0"/>
              <a:t>(Frame owner, String </a:t>
            </a:r>
            <a:r>
              <a:rPr lang="en-US" b="1" dirty="0" err="1"/>
              <a:t>title,boolean</a:t>
            </a:r>
            <a:r>
              <a:rPr lang="en-US" b="1" dirty="0"/>
              <a:t> modal){</a:t>
            </a:r>
          </a:p>
          <a:p>
            <a:pPr marL="594360" lvl="2" indent="0" algn="just">
              <a:buNone/>
            </a:pPr>
            <a:r>
              <a:rPr lang="pt-BR" b="1" dirty="0" err="1"/>
              <a:t>super</a:t>
            </a:r>
            <a:r>
              <a:rPr lang="pt-BR" b="1" dirty="0"/>
              <a:t>(</a:t>
            </a:r>
            <a:r>
              <a:rPr lang="pt-BR" b="1" dirty="0" err="1"/>
              <a:t>owner,title,modal</a:t>
            </a:r>
            <a:r>
              <a:rPr lang="pt-BR" b="1" dirty="0"/>
              <a:t>);</a:t>
            </a:r>
          </a:p>
          <a:p>
            <a:pPr marL="594360" lvl="2" indent="0" algn="just">
              <a:buNone/>
            </a:pPr>
            <a:r>
              <a:rPr lang="pt-BR" b="1" dirty="0"/>
              <a:t>Container tela1 = </a:t>
            </a:r>
            <a:r>
              <a:rPr lang="pt-BR" b="1" dirty="0" err="1"/>
              <a:t>getContentPane</a:t>
            </a:r>
            <a:r>
              <a:rPr lang="pt-BR" b="1" dirty="0"/>
              <a:t>();</a:t>
            </a:r>
          </a:p>
          <a:p>
            <a:pPr marL="594360" lvl="2" indent="0" algn="just">
              <a:buNone/>
            </a:pPr>
            <a:r>
              <a:rPr lang="pt-BR" b="1" dirty="0"/>
              <a:t>tela1.setLayout(</a:t>
            </a:r>
            <a:r>
              <a:rPr lang="pt-BR" b="1" dirty="0" err="1"/>
              <a:t>null</a:t>
            </a:r>
            <a:r>
              <a:rPr lang="pt-BR" b="1" dirty="0"/>
              <a:t>);</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a:p>
            <a:pPr marL="594360" lvl="2" indent="0" algn="just">
              <a:buNone/>
            </a:pPr>
            <a:r>
              <a:rPr lang="pt-BR" b="1" dirty="0" err="1"/>
              <a:t>setSize</a:t>
            </a:r>
            <a:r>
              <a:rPr lang="pt-BR" b="1" dirty="0"/>
              <a:t>(200,200);</a:t>
            </a:r>
          </a:p>
          <a:p>
            <a:pPr marL="594360" lvl="2" indent="0" algn="just">
              <a:buNone/>
            </a:pPr>
            <a:r>
              <a:rPr lang="pt-BR" b="1" dirty="0" err="1"/>
              <a:t>setLocationRelativeTo</a:t>
            </a:r>
            <a:r>
              <a:rPr lang="pt-BR" b="1" dirty="0"/>
              <a:t>(</a:t>
            </a:r>
            <a:r>
              <a:rPr lang="pt-BR" b="1" dirty="0" err="1"/>
              <a:t>null</a:t>
            </a:r>
            <a:r>
              <a:rPr lang="pt-BR" b="1" dirty="0"/>
              <a:t>); } }</a:t>
            </a:r>
          </a:p>
        </p:txBody>
      </p:sp>
      <p:sp>
        <p:nvSpPr>
          <p:cNvPr id="3" name="Título 2"/>
          <p:cNvSpPr>
            <a:spLocks noGrp="1"/>
          </p:cNvSpPr>
          <p:nvPr>
            <p:ph type="title"/>
          </p:nvPr>
        </p:nvSpPr>
        <p:spPr/>
        <p:txBody>
          <a:bodyPr/>
          <a:lstStyle/>
          <a:p>
            <a:r>
              <a:rPr lang="pt-BR" dirty="0"/>
              <a:t>análise do aplicativo</a:t>
            </a:r>
          </a:p>
        </p:txBody>
      </p:sp>
    </p:spTree>
    <p:extLst>
      <p:ext uri="{BB962C8B-B14F-4D97-AF65-F5344CB8AC3E}">
        <p14:creationId xmlns:p14="http://schemas.microsoft.com/office/powerpoint/2010/main" val="40584552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20000"/>
          </a:bodyPr>
          <a:lstStyle/>
          <a:p>
            <a:pPr algn="just"/>
            <a:r>
              <a:rPr lang="pt-BR" dirty="0"/>
              <a:t>Declaramos a variável que vai fazer referência ao botão sair: </a:t>
            </a:r>
            <a:r>
              <a:rPr lang="pt-BR" dirty="0" err="1"/>
              <a:t>JButton</a:t>
            </a:r>
            <a:r>
              <a:rPr lang="pt-BR" dirty="0"/>
              <a:t> sair;</a:t>
            </a:r>
          </a:p>
          <a:p>
            <a:pPr algn="just"/>
            <a:r>
              <a:rPr lang="pt-BR" dirty="0"/>
              <a:t>Declaramos a referência </a:t>
            </a:r>
            <a:r>
              <a:rPr lang="pt-BR" dirty="0" err="1"/>
              <a:t>segundajanela</a:t>
            </a:r>
            <a:r>
              <a:rPr lang="pt-BR" dirty="0"/>
              <a:t> que receberá a </a:t>
            </a:r>
            <a:r>
              <a:rPr lang="pt-BR" dirty="0" err="1"/>
              <a:t>Incial</a:t>
            </a:r>
            <a:r>
              <a:rPr lang="pt-BR" dirty="0"/>
              <a:t>:</a:t>
            </a:r>
          </a:p>
          <a:p>
            <a:pPr marL="45720" indent="0" algn="just">
              <a:buNone/>
            </a:pPr>
            <a:r>
              <a:rPr lang="pt-BR" dirty="0"/>
              <a:t>    </a:t>
            </a:r>
            <a:r>
              <a:rPr lang="pt-BR" b="1" dirty="0"/>
              <a:t>Inicial </a:t>
            </a:r>
            <a:r>
              <a:rPr lang="pt-BR" b="1" dirty="0" err="1"/>
              <a:t>segundajanela</a:t>
            </a:r>
            <a:r>
              <a:rPr lang="pt-BR" b="1" dirty="0"/>
              <a:t>;</a:t>
            </a:r>
          </a:p>
          <a:p>
            <a:pPr algn="just"/>
            <a:r>
              <a:rPr lang="pt-BR" dirty="0"/>
              <a:t>Classe privada </a:t>
            </a:r>
            <a:r>
              <a:rPr lang="pt-BR" dirty="0" err="1"/>
              <a:t>Incial</a:t>
            </a:r>
            <a:r>
              <a:rPr lang="pt-BR" dirty="0"/>
              <a:t>: Esta classe herda </a:t>
            </a:r>
            <a:r>
              <a:rPr lang="pt-BR" dirty="0" err="1"/>
              <a:t>JDialog</a:t>
            </a:r>
            <a:r>
              <a:rPr lang="pt-BR" dirty="0"/>
              <a:t>. Observe os parâmetros para </a:t>
            </a:r>
            <a:r>
              <a:rPr lang="en-US" dirty="0" err="1"/>
              <a:t>seu</a:t>
            </a:r>
            <a:r>
              <a:rPr lang="en-US" dirty="0"/>
              <a:t> </a:t>
            </a:r>
            <a:r>
              <a:rPr lang="en-US" dirty="0" err="1"/>
              <a:t>construtor</a:t>
            </a:r>
            <a:r>
              <a:rPr lang="en-US" dirty="0"/>
              <a:t>: </a:t>
            </a:r>
            <a:r>
              <a:rPr lang="en-US" b="1" dirty="0"/>
              <a:t>public </a:t>
            </a:r>
            <a:r>
              <a:rPr lang="en-US" b="1" dirty="0" err="1"/>
              <a:t>Inicial</a:t>
            </a:r>
            <a:r>
              <a:rPr lang="en-US" b="1" dirty="0"/>
              <a:t>(Frame owner, String Title, </a:t>
            </a:r>
            <a:r>
              <a:rPr lang="en-US" b="1" dirty="0" err="1"/>
              <a:t>boolean</a:t>
            </a:r>
            <a:r>
              <a:rPr lang="en-US" b="1" dirty="0"/>
              <a:t> modal);</a:t>
            </a:r>
          </a:p>
          <a:p>
            <a:pPr algn="just"/>
            <a:r>
              <a:rPr lang="pt-BR" dirty="0"/>
              <a:t>O parâmetro </a:t>
            </a:r>
            <a:r>
              <a:rPr lang="pt-BR" b="1" dirty="0" err="1"/>
              <a:t>owner</a:t>
            </a:r>
            <a:r>
              <a:rPr lang="pt-BR" dirty="0"/>
              <a:t> é usado para especificar a janela principal a partir da qual a janela secundária será chamada. O parâmetro </a:t>
            </a:r>
            <a:r>
              <a:rPr lang="pt-BR" b="1" dirty="0" err="1"/>
              <a:t>title</a:t>
            </a:r>
            <a:r>
              <a:rPr lang="pt-BR" dirty="0"/>
              <a:t> serve para fornece o título para janela, modal especifica se a janela será </a:t>
            </a:r>
            <a:r>
              <a:rPr lang="pt-BR" b="1" dirty="0"/>
              <a:t>modal</a:t>
            </a:r>
            <a:r>
              <a:rPr lang="pt-BR" dirty="0"/>
              <a:t> ou não-modal. Uma janela modal tem o foco e deve ser fechada antes que o usuário volte à janela principal do aplicativo.</a:t>
            </a:r>
          </a:p>
          <a:p>
            <a:pPr algn="just"/>
            <a:r>
              <a:rPr lang="pt-BR" dirty="0"/>
              <a:t>Na linha </a:t>
            </a:r>
            <a:r>
              <a:rPr lang="pt-BR" dirty="0" err="1"/>
              <a:t>linha</a:t>
            </a:r>
            <a:r>
              <a:rPr lang="pt-BR" dirty="0"/>
              <a:t> do construtor temos uma chamada ao construtor da superclasse </a:t>
            </a:r>
            <a:r>
              <a:rPr lang="pt-BR" b="1" dirty="0" err="1"/>
              <a:t>JDialog</a:t>
            </a:r>
            <a:r>
              <a:rPr lang="pt-BR" b="1" dirty="0"/>
              <a:t>: </a:t>
            </a:r>
            <a:r>
              <a:rPr lang="pt-BR" b="1" dirty="0" err="1"/>
              <a:t>super</a:t>
            </a:r>
            <a:r>
              <a:rPr lang="pt-BR" b="1" dirty="0"/>
              <a:t>(</a:t>
            </a:r>
            <a:r>
              <a:rPr lang="pt-BR" b="1" dirty="0" err="1"/>
              <a:t>owner,title,modal</a:t>
            </a:r>
            <a:r>
              <a:rPr lang="pt-BR" b="1" dirty="0"/>
              <a:t>);</a:t>
            </a:r>
          </a:p>
          <a:p>
            <a:pPr algn="just"/>
            <a:r>
              <a:rPr lang="pt-BR" dirty="0"/>
              <a:t>O que fazemos aqui é transferir os valores recebidos para a superclasse.</a:t>
            </a:r>
          </a:p>
        </p:txBody>
      </p:sp>
      <p:sp>
        <p:nvSpPr>
          <p:cNvPr id="3" name="Título 2"/>
          <p:cNvSpPr>
            <a:spLocks noGrp="1"/>
          </p:cNvSpPr>
          <p:nvPr>
            <p:ph type="title"/>
          </p:nvPr>
        </p:nvSpPr>
        <p:spPr/>
        <p:txBody>
          <a:bodyPr/>
          <a:lstStyle/>
          <a:p>
            <a:r>
              <a:rPr lang="pt-BR" dirty="0"/>
              <a:t>análise do aplicativo </a:t>
            </a:r>
            <a:r>
              <a:rPr lang="pt-BR" sz="1800" dirty="0"/>
              <a:t>(cont.)</a:t>
            </a:r>
          </a:p>
        </p:txBody>
      </p:sp>
    </p:spTree>
    <p:extLst>
      <p:ext uri="{BB962C8B-B14F-4D97-AF65-F5344CB8AC3E}">
        <p14:creationId xmlns:p14="http://schemas.microsoft.com/office/powerpoint/2010/main" val="17893377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Chamamos os métodos para adicionar componentes na janela:</a:t>
            </a:r>
          </a:p>
          <a:p>
            <a:pPr marL="320040" lvl="1" indent="0" algn="just">
              <a:buNone/>
            </a:pPr>
            <a:r>
              <a:rPr lang="pt-BR" dirty="0"/>
              <a:t>    </a:t>
            </a:r>
            <a:r>
              <a:rPr lang="pt-BR" b="1" dirty="0"/>
              <a:t>Container tela1 = </a:t>
            </a:r>
            <a:r>
              <a:rPr lang="pt-BR" b="1" dirty="0" err="1"/>
              <a:t>getContentPane</a:t>
            </a:r>
            <a:r>
              <a:rPr lang="pt-BR" b="1" dirty="0"/>
              <a:t>();</a:t>
            </a:r>
          </a:p>
          <a:p>
            <a:pPr marL="320040" lvl="1" indent="0" algn="just">
              <a:buNone/>
            </a:pPr>
            <a:r>
              <a:rPr lang="pt-BR" b="1" dirty="0"/>
              <a:t>    tela1.setLayout(</a:t>
            </a:r>
            <a:r>
              <a:rPr lang="pt-BR" b="1" dirty="0" err="1"/>
              <a:t>null</a:t>
            </a:r>
            <a:r>
              <a:rPr lang="pt-BR" b="1" dirty="0"/>
              <a:t>);</a:t>
            </a:r>
          </a:p>
          <a:p>
            <a:pPr algn="just"/>
            <a:r>
              <a:rPr lang="pt-BR" dirty="0"/>
              <a:t>Em </a:t>
            </a:r>
            <a:r>
              <a:rPr lang="pt-BR" dirty="0" err="1"/>
              <a:t>seguinda</a:t>
            </a:r>
            <a:r>
              <a:rPr lang="pt-BR" dirty="0"/>
              <a:t>, adicionamos o texto a ser exibido no botão Sair, logo após posicionamos o botão na janela, criamos a variável que vai fazer referência a classe privada </a:t>
            </a:r>
            <a:r>
              <a:rPr lang="pt-BR" b="1" dirty="0" err="1"/>
              <a:t>TBsair</a:t>
            </a:r>
            <a:r>
              <a:rPr lang="pt-BR" dirty="0"/>
              <a:t>, depois adicionamos essa classe ao botão sair pelo evento </a:t>
            </a:r>
            <a:r>
              <a:rPr lang="pt-BR" b="1" dirty="0" err="1"/>
              <a:t>addActionListener</a:t>
            </a:r>
            <a:r>
              <a:rPr lang="pt-BR" dirty="0"/>
              <a:t>, e chamamos o método </a:t>
            </a:r>
            <a:r>
              <a:rPr lang="pt-BR" b="1" dirty="0" err="1"/>
              <a:t>add</a:t>
            </a:r>
            <a:r>
              <a:rPr lang="pt-BR" dirty="0"/>
              <a:t>, e adicionamos o botão na janela secundária.</a:t>
            </a:r>
          </a:p>
          <a:p>
            <a:pPr marL="594360" lvl="2" indent="0" algn="just">
              <a:buNone/>
            </a:pPr>
            <a:r>
              <a:rPr lang="pt-BR" b="1" dirty="0"/>
              <a:t>sair = new </a:t>
            </a:r>
            <a:r>
              <a:rPr lang="pt-BR" b="1" dirty="0" err="1"/>
              <a:t>JButton</a:t>
            </a:r>
            <a:r>
              <a:rPr lang="pt-BR" b="1" dirty="0"/>
              <a:t>("Sair");</a:t>
            </a:r>
          </a:p>
          <a:p>
            <a:pPr marL="594360" lvl="2" indent="0" algn="just">
              <a:buNone/>
            </a:pPr>
            <a:r>
              <a:rPr lang="pt-BR" b="1" dirty="0" err="1"/>
              <a:t>sair.setBounds</a:t>
            </a:r>
            <a:r>
              <a:rPr lang="pt-BR" b="1" dirty="0"/>
              <a:t>(50,50,100,20);</a:t>
            </a:r>
          </a:p>
          <a:p>
            <a:pPr marL="594360" lvl="2" indent="0" algn="just">
              <a:buNone/>
            </a:pPr>
            <a:r>
              <a:rPr lang="pt-BR" b="1" dirty="0" err="1"/>
              <a:t>TBsair</a:t>
            </a:r>
            <a:r>
              <a:rPr lang="pt-BR" b="1" dirty="0"/>
              <a:t> </a:t>
            </a:r>
            <a:r>
              <a:rPr lang="pt-BR" b="1" dirty="0" err="1"/>
              <a:t>tsair</a:t>
            </a:r>
            <a:r>
              <a:rPr lang="pt-BR" b="1" dirty="0"/>
              <a:t> = new </a:t>
            </a:r>
            <a:r>
              <a:rPr lang="pt-BR" b="1" dirty="0" err="1"/>
              <a:t>TBsair</a:t>
            </a:r>
            <a:r>
              <a:rPr lang="pt-BR" b="1" dirty="0"/>
              <a:t>();</a:t>
            </a:r>
          </a:p>
          <a:p>
            <a:pPr marL="594360" lvl="2" indent="0" algn="just">
              <a:buNone/>
            </a:pPr>
            <a:r>
              <a:rPr lang="pt-BR" b="1" dirty="0" err="1"/>
              <a:t>sair.addActionListener</a:t>
            </a:r>
            <a:r>
              <a:rPr lang="pt-BR" b="1" dirty="0"/>
              <a:t>(</a:t>
            </a:r>
            <a:r>
              <a:rPr lang="pt-BR" b="1" dirty="0" err="1"/>
              <a:t>tsair</a:t>
            </a:r>
            <a:r>
              <a:rPr lang="pt-BR" b="1" dirty="0"/>
              <a:t>);</a:t>
            </a:r>
          </a:p>
          <a:p>
            <a:pPr marL="594360" lvl="2" indent="0" algn="just">
              <a:buNone/>
            </a:pPr>
            <a:r>
              <a:rPr lang="pt-BR" b="1" dirty="0"/>
              <a:t>tela1.add(sair);</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8914027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407408"/>
          </a:xfrm>
        </p:spPr>
        <p:txBody>
          <a:bodyPr>
            <a:normAutofit fontScale="92500" lnSpcReduction="20000"/>
          </a:bodyPr>
          <a:lstStyle/>
          <a:p>
            <a:pPr algn="just"/>
            <a:r>
              <a:rPr lang="pt-BR" dirty="0"/>
              <a:t>Em seguida definimos o tamanho da janela secundária:</a:t>
            </a:r>
          </a:p>
          <a:p>
            <a:pPr marL="868680" lvl="3" indent="0" algn="just">
              <a:buNone/>
            </a:pPr>
            <a:r>
              <a:rPr lang="pt-BR" sz="2000" b="1" dirty="0" err="1"/>
              <a:t>setSize</a:t>
            </a:r>
            <a:r>
              <a:rPr lang="pt-BR" sz="2000" b="1" dirty="0"/>
              <a:t>(200,200);</a:t>
            </a:r>
          </a:p>
          <a:p>
            <a:pPr algn="just"/>
            <a:r>
              <a:rPr lang="pt-BR" dirty="0"/>
              <a:t>Por final centralizamos a janela:</a:t>
            </a:r>
          </a:p>
          <a:p>
            <a:pPr marL="868680" lvl="3" indent="0" algn="just">
              <a:buNone/>
            </a:pPr>
            <a:r>
              <a:rPr lang="pt-BR" sz="2000" b="1" dirty="0" err="1"/>
              <a:t>setLocationRelativeTo</a:t>
            </a:r>
            <a:r>
              <a:rPr lang="pt-BR" sz="2000" b="1" dirty="0"/>
              <a:t>(</a:t>
            </a:r>
            <a:r>
              <a:rPr lang="pt-BR" sz="2000" b="1" dirty="0" err="1"/>
              <a:t>null</a:t>
            </a:r>
            <a:r>
              <a:rPr lang="pt-BR" sz="2000" b="1" dirty="0"/>
              <a:t>);</a:t>
            </a:r>
          </a:p>
          <a:p>
            <a:pPr algn="just"/>
            <a:r>
              <a:rPr lang="pt-BR" dirty="0"/>
              <a:t>Voltando à janela principal agora, para chamar a janela secundária, usamos o seguinte trecho de código:</a:t>
            </a:r>
          </a:p>
          <a:p>
            <a:pPr marL="868680" lvl="3" indent="0" algn="just">
              <a:buNone/>
            </a:pPr>
            <a:r>
              <a:rPr lang="pt-BR" sz="2000" b="1" dirty="0" err="1"/>
              <a:t>abrir.addActionListener</a:t>
            </a:r>
            <a:r>
              <a:rPr lang="pt-BR" sz="2000" b="1" dirty="0"/>
              <a:t>(new </a:t>
            </a:r>
            <a:r>
              <a:rPr lang="pt-BR" sz="2000" b="1" dirty="0" err="1"/>
              <a:t>ActionListener</a:t>
            </a:r>
            <a:r>
              <a:rPr lang="pt-BR" sz="2000" b="1" dirty="0"/>
              <a:t>(){</a:t>
            </a:r>
          </a:p>
          <a:p>
            <a:pPr marL="868680" lvl="3" indent="0" algn="just">
              <a:buNone/>
            </a:pPr>
            <a:r>
              <a:rPr lang="pt-BR" sz="2000" b="1" dirty="0" err="1"/>
              <a:t>public</a:t>
            </a:r>
            <a:r>
              <a:rPr lang="pt-BR" sz="2000" b="1" dirty="0"/>
              <a:t> </a:t>
            </a:r>
            <a:r>
              <a:rPr lang="pt-BR" sz="2000" b="1" dirty="0" err="1"/>
              <a:t>void</a:t>
            </a:r>
            <a:r>
              <a:rPr lang="pt-BR" sz="2000" b="1" dirty="0"/>
              <a:t> </a:t>
            </a:r>
            <a:r>
              <a:rPr lang="pt-BR" sz="2000" b="1" dirty="0" err="1"/>
              <a:t>actionPerformed</a:t>
            </a:r>
            <a:r>
              <a:rPr lang="pt-BR" sz="2000" b="1" dirty="0"/>
              <a:t>(</a:t>
            </a:r>
            <a:r>
              <a:rPr lang="pt-BR" sz="2000" b="1" dirty="0" err="1"/>
              <a:t>ActionEvent</a:t>
            </a:r>
            <a:r>
              <a:rPr lang="pt-BR" sz="2000" b="1" dirty="0"/>
              <a:t> e){</a:t>
            </a:r>
          </a:p>
          <a:p>
            <a:pPr marL="868680" lvl="3" indent="0" algn="just">
              <a:buNone/>
            </a:pPr>
            <a:r>
              <a:rPr lang="pt-BR" sz="2000" b="1" dirty="0" err="1"/>
              <a:t>segundajanela</a:t>
            </a:r>
            <a:r>
              <a:rPr lang="pt-BR" sz="2000" b="1" dirty="0"/>
              <a:t> = new Inicial(</a:t>
            </a:r>
            <a:r>
              <a:rPr lang="pt-BR" sz="2000" b="1" dirty="0" err="1"/>
              <a:t>null</a:t>
            </a:r>
            <a:r>
              <a:rPr lang="pt-BR" sz="2000" b="1" dirty="0"/>
              <a:t>,"Segunda Janela",</a:t>
            </a:r>
            <a:r>
              <a:rPr lang="pt-BR" sz="2000" b="1" dirty="0" err="1"/>
              <a:t>true</a:t>
            </a:r>
            <a:r>
              <a:rPr lang="pt-BR" sz="2000" b="1" dirty="0"/>
              <a:t>);</a:t>
            </a:r>
          </a:p>
          <a:p>
            <a:pPr marL="868680" lvl="3" indent="0" algn="just">
              <a:buNone/>
            </a:pPr>
            <a:r>
              <a:rPr lang="pt-BR" sz="2000" b="1" dirty="0" err="1"/>
              <a:t>segundajanela.setDefaultCloseOperation</a:t>
            </a:r>
            <a:r>
              <a:rPr lang="pt-BR" sz="2000" b="1" dirty="0"/>
              <a:t>(</a:t>
            </a:r>
            <a:r>
              <a:rPr lang="pt-BR" sz="2000" b="1" dirty="0" err="1"/>
              <a:t>JFrame.DISPOSE_ON_CLOSE</a:t>
            </a:r>
            <a:r>
              <a:rPr lang="pt-BR" sz="2000" b="1" dirty="0"/>
              <a:t>);</a:t>
            </a:r>
          </a:p>
          <a:p>
            <a:pPr marL="868680" lvl="3" indent="0" algn="just">
              <a:buNone/>
            </a:pPr>
            <a:r>
              <a:rPr lang="pt-BR" sz="2000" b="1" dirty="0" err="1"/>
              <a:t>segundajanela.setVisible</a:t>
            </a:r>
            <a:r>
              <a:rPr lang="pt-BR" sz="2000" b="1" dirty="0"/>
              <a:t>(</a:t>
            </a:r>
            <a:r>
              <a:rPr lang="pt-BR" sz="2000" b="1" dirty="0" err="1"/>
              <a:t>true</a:t>
            </a:r>
            <a:r>
              <a:rPr lang="pt-BR" sz="2000" b="1" dirty="0"/>
              <a:t>);</a:t>
            </a:r>
          </a:p>
          <a:p>
            <a:pPr marL="868680" lvl="3" indent="0" algn="just">
              <a:buNone/>
            </a:pPr>
            <a:r>
              <a:rPr lang="pt-BR" sz="2000" b="1" dirty="0"/>
              <a:t>}</a:t>
            </a:r>
          </a:p>
          <a:p>
            <a:pPr marL="868680" lvl="3" indent="0" algn="just">
              <a:buNone/>
            </a:pPr>
            <a:r>
              <a:rPr lang="pt-BR" sz="2000" b="1" dirty="0"/>
              <a:t>}</a:t>
            </a:r>
          </a:p>
          <a:p>
            <a:pPr marL="868680" lvl="3" indent="0" algn="just">
              <a:buNone/>
            </a:pPr>
            <a:r>
              <a:rPr lang="pt-BR" sz="2000"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27689115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Quando clicamos no botão e o método </a:t>
            </a:r>
            <a:r>
              <a:rPr lang="pt-BR" b="1" dirty="0" err="1"/>
              <a:t>actionPerformed</a:t>
            </a:r>
            <a:r>
              <a:rPr lang="pt-BR" dirty="0"/>
              <a:t> da classe anônima </a:t>
            </a:r>
            <a:r>
              <a:rPr lang="pt-BR" b="1" dirty="0" err="1"/>
              <a:t>ActionListener</a:t>
            </a:r>
            <a:r>
              <a:rPr lang="pt-BR" dirty="0"/>
              <a:t> é chamado, instanciamos um objeto da janela secundária e o atribuímos à referência </a:t>
            </a:r>
            <a:r>
              <a:rPr lang="pt-BR" dirty="0" err="1"/>
              <a:t>segundajanela</a:t>
            </a:r>
            <a:r>
              <a:rPr lang="pt-BR" dirty="0"/>
              <a:t>. Em seguida definimos o modo como a janela vai se comportar quando tentamos fecha-la:</a:t>
            </a:r>
          </a:p>
          <a:p>
            <a:pPr marL="640080" lvl="2" indent="0" algn="just">
              <a:buNone/>
            </a:pPr>
            <a:r>
              <a:rPr lang="pt-BR" b="1" dirty="0" err="1"/>
              <a:t>segundajanela.setDefaultCloseOperation</a:t>
            </a:r>
            <a:r>
              <a:rPr lang="pt-BR" b="1" dirty="0"/>
              <a:t>(</a:t>
            </a:r>
            <a:r>
              <a:rPr lang="pt-BR" b="1" dirty="0" err="1"/>
              <a:t>JFrame.DISPOSE_ON_CLOSE</a:t>
            </a:r>
            <a:r>
              <a:rPr lang="pt-BR" b="1" dirty="0"/>
              <a:t>);</a:t>
            </a:r>
          </a:p>
          <a:p>
            <a:pPr algn="just"/>
            <a:r>
              <a:rPr lang="pt-BR" dirty="0"/>
              <a:t>A constate DISPOSE_ON_CLOSE esconde a janela e em seguida a libera da memória. Este é o </a:t>
            </a:r>
            <a:r>
              <a:rPr lang="pt-BR" dirty="0" err="1"/>
              <a:t>comportamente</a:t>
            </a:r>
            <a:r>
              <a:rPr lang="pt-BR" dirty="0"/>
              <a:t> mais adequado para janelas modais.</a:t>
            </a:r>
          </a:p>
          <a:p>
            <a:pPr algn="just"/>
            <a:r>
              <a:rPr lang="pt-BR" dirty="0"/>
              <a:t>A última linha: </a:t>
            </a:r>
            <a:r>
              <a:rPr lang="pt-BR" b="1" dirty="0" err="1"/>
              <a:t>segundajanela.setVisible</a:t>
            </a:r>
            <a:r>
              <a:rPr lang="pt-BR" b="1" dirty="0"/>
              <a:t>(</a:t>
            </a:r>
            <a:r>
              <a:rPr lang="pt-BR" b="1" dirty="0" err="1"/>
              <a:t>true</a:t>
            </a:r>
            <a:r>
              <a:rPr lang="pt-BR" b="1" dirty="0"/>
              <a:t>);</a:t>
            </a:r>
          </a:p>
          <a:p>
            <a:pPr algn="just"/>
            <a:r>
              <a:rPr lang="pt-BR" dirty="0"/>
              <a:t>Exibe a janela colocando-a na frente da janela principal. Caso queira, revise o tópico para posicionar a janela secundária no centro da tela quando ela for exibida.</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30831160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Classe privada </a:t>
            </a:r>
            <a:r>
              <a:rPr lang="pt-BR" dirty="0" err="1"/>
              <a:t>TBsair</a:t>
            </a:r>
            <a:r>
              <a:rPr lang="pt-BR" dirty="0"/>
              <a:t> (Tratar Botão Sair)</a:t>
            </a:r>
          </a:p>
          <a:p>
            <a:pPr marL="365760" lvl="1" indent="0">
              <a:buNone/>
            </a:pPr>
            <a:r>
              <a:rPr lang="pt-BR" b="1" dirty="0" err="1"/>
              <a:t>private</a:t>
            </a:r>
            <a:r>
              <a:rPr lang="pt-BR" b="1" dirty="0"/>
              <a:t> </a:t>
            </a:r>
            <a:r>
              <a:rPr lang="pt-BR" b="1" dirty="0" err="1"/>
              <a:t>class</a:t>
            </a:r>
            <a:r>
              <a:rPr lang="pt-BR" b="1" dirty="0"/>
              <a:t> </a:t>
            </a:r>
            <a:r>
              <a:rPr lang="pt-BR" b="1" dirty="0" err="1"/>
              <a:t>TBsair</a:t>
            </a:r>
            <a:r>
              <a:rPr lang="pt-BR" b="1" dirty="0"/>
              <a:t> </a:t>
            </a:r>
            <a:r>
              <a:rPr lang="pt-BR" b="1" dirty="0" err="1"/>
              <a:t>implements</a:t>
            </a:r>
            <a:r>
              <a:rPr lang="pt-BR" b="1" dirty="0"/>
              <a:t> </a:t>
            </a:r>
            <a:r>
              <a:rPr lang="pt-BR" b="1" dirty="0" err="1"/>
              <a:t>ActionListener</a:t>
            </a:r>
            <a:r>
              <a:rPr lang="pt-BR" b="1" dirty="0"/>
              <a:t>{</a:t>
            </a:r>
          </a:p>
          <a:p>
            <a:pPr marL="365760" lvl="1" indent="0">
              <a:buNone/>
            </a:pPr>
            <a:r>
              <a:rPr lang="pt-BR" b="1" dirty="0" err="1"/>
              <a:t>public</a:t>
            </a:r>
            <a:r>
              <a:rPr lang="pt-BR" b="1" dirty="0"/>
              <a:t> </a:t>
            </a:r>
            <a:r>
              <a:rPr lang="pt-BR" b="1" dirty="0" err="1"/>
              <a:t>void</a:t>
            </a:r>
            <a:r>
              <a:rPr lang="pt-BR" b="1" dirty="0"/>
              <a:t> </a:t>
            </a:r>
            <a:r>
              <a:rPr lang="pt-BR" b="1" dirty="0" err="1"/>
              <a:t>actionPerformed</a:t>
            </a:r>
            <a:r>
              <a:rPr lang="pt-BR" b="1" dirty="0"/>
              <a:t>(</a:t>
            </a:r>
            <a:r>
              <a:rPr lang="pt-BR" b="1" dirty="0" err="1"/>
              <a:t>ActionEvent</a:t>
            </a:r>
            <a:r>
              <a:rPr lang="pt-BR" b="1" dirty="0"/>
              <a:t> evento){</a:t>
            </a:r>
          </a:p>
          <a:p>
            <a:pPr marL="365760" lvl="1" indent="0">
              <a:buNone/>
            </a:pPr>
            <a:r>
              <a:rPr lang="pt-BR" b="1" dirty="0" err="1"/>
              <a:t>int</a:t>
            </a:r>
            <a:r>
              <a:rPr lang="pt-BR" b="1" dirty="0"/>
              <a:t> status = </a:t>
            </a:r>
            <a:r>
              <a:rPr lang="pt-BR" b="1" dirty="0" err="1"/>
              <a:t>JOptionPane.showConfirmDialog</a:t>
            </a:r>
            <a:r>
              <a:rPr lang="pt-BR" b="1" dirty="0"/>
              <a:t>(</a:t>
            </a:r>
            <a:r>
              <a:rPr lang="pt-BR" b="1" dirty="0" err="1"/>
              <a:t>null</a:t>
            </a:r>
            <a:r>
              <a:rPr lang="pt-BR" b="1" dirty="0"/>
              <a:t>,"Deseja realmente</a:t>
            </a:r>
          </a:p>
          <a:p>
            <a:pPr marL="365760" lvl="1" indent="0">
              <a:buNone/>
            </a:pPr>
            <a:r>
              <a:rPr lang="pt-BR" b="1" dirty="0"/>
              <a:t>fechar o </a:t>
            </a:r>
            <a:r>
              <a:rPr lang="pt-BR" b="1" dirty="0" err="1"/>
              <a:t>programa?","Mensagem</a:t>
            </a:r>
            <a:r>
              <a:rPr lang="pt-BR" b="1" dirty="0"/>
              <a:t> de</a:t>
            </a:r>
          </a:p>
          <a:p>
            <a:pPr marL="365760" lvl="1" indent="0">
              <a:buNone/>
            </a:pPr>
            <a:r>
              <a:rPr lang="pt-BR" b="1" dirty="0"/>
              <a:t>saída",</a:t>
            </a:r>
            <a:r>
              <a:rPr lang="pt-BR" b="1" dirty="0" err="1"/>
              <a:t>JOptionPane.YES_NO_OPTION</a:t>
            </a:r>
            <a:r>
              <a:rPr lang="pt-BR" b="1" dirty="0"/>
              <a:t>);</a:t>
            </a:r>
          </a:p>
          <a:p>
            <a:pPr marL="365760" lvl="1" indent="0">
              <a:buNone/>
            </a:pPr>
            <a:r>
              <a:rPr lang="pt-BR" b="1" dirty="0" err="1"/>
              <a:t>if</a:t>
            </a:r>
            <a:r>
              <a:rPr lang="pt-BR" b="1" dirty="0"/>
              <a:t> (status == </a:t>
            </a:r>
            <a:r>
              <a:rPr lang="pt-BR" b="1" dirty="0" err="1"/>
              <a:t>JOptionPane.YES_OPTION</a:t>
            </a:r>
            <a:r>
              <a:rPr lang="pt-BR" b="1" dirty="0"/>
              <a:t>)</a:t>
            </a:r>
          </a:p>
          <a:p>
            <a:pPr marL="365760" lvl="1" indent="0">
              <a:buNone/>
            </a:pPr>
            <a:r>
              <a:rPr lang="pt-BR" b="1" dirty="0"/>
              <a:t>{</a:t>
            </a:r>
            <a:r>
              <a:rPr lang="pt-BR" b="1" dirty="0" err="1"/>
              <a:t>segundajanela.setVisible</a:t>
            </a:r>
            <a:r>
              <a:rPr lang="pt-BR" b="1" dirty="0"/>
              <a:t>(false);</a:t>
            </a:r>
          </a:p>
          <a:p>
            <a:pPr marL="365760" lvl="1" indent="0">
              <a:buNone/>
            </a:pPr>
            <a:r>
              <a:rPr lang="pt-BR" b="1" dirty="0" err="1"/>
              <a:t>segundajanela.dispose</a:t>
            </a:r>
            <a:r>
              <a:rPr lang="pt-BR" b="1" dirty="0"/>
              <a:t>(); } } }</a:t>
            </a:r>
          </a:p>
          <a:p>
            <a:r>
              <a:rPr lang="pt-BR" dirty="0"/>
              <a:t>Sem muita modificações dos exemplos anteriores, o que tem de diferente é que quando você clicar em Sim para finalizar a janela secundária, o aplicativo coloca a janela invisível com o método </a:t>
            </a:r>
            <a:r>
              <a:rPr lang="pt-BR" b="1" dirty="0" err="1"/>
              <a:t>setVisible</a:t>
            </a:r>
            <a:r>
              <a:rPr lang="pt-BR" b="1" dirty="0"/>
              <a:t>(false)</a:t>
            </a:r>
            <a:r>
              <a:rPr lang="pt-BR" dirty="0"/>
              <a:t>; e depois retira da memória com o método </a:t>
            </a:r>
            <a:r>
              <a:rPr lang="pt-BR" b="1" dirty="0" err="1"/>
              <a:t>dispose</a:t>
            </a:r>
            <a:r>
              <a:rPr lang="pt-BR" b="1" dirty="0"/>
              <a:t>().</a:t>
            </a:r>
          </a:p>
        </p:txBody>
      </p:sp>
      <p:sp>
        <p:nvSpPr>
          <p:cNvPr id="3" name="Título 2"/>
          <p:cNvSpPr>
            <a:spLocks noGrp="1"/>
          </p:cNvSpPr>
          <p:nvPr>
            <p:ph type="title"/>
          </p:nvPr>
        </p:nvSpPr>
        <p:spPr/>
        <p:txBody>
          <a:bodyPr/>
          <a:lstStyle/>
          <a:p>
            <a:r>
              <a:rPr lang="pt-BR" dirty="0"/>
              <a:t>análise do aplicativo </a:t>
            </a:r>
            <a:r>
              <a:rPr lang="pt-BR" sz="1800" dirty="0"/>
              <a:t>(cont.)</a:t>
            </a:r>
            <a:endParaRPr lang="pt-BR" dirty="0"/>
          </a:p>
        </p:txBody>
      </p:sp>
    </p:spTree>
    <p:extLst>
      <p:ext uri="{BB962C8B-B14F-4D97-AF65-F5344CB8AC3E}">
        <p14:creationId xmlns:p14="http://schemas.microsoft.com/office/powerpoint/2010/main" val="6010698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Como a classe </a:t>
            </a:r>
            <a:r>
              <a:rPr lang="pt-BR" sz="2400" dirty="0" err="1"/>
              <a:t>JDialog</a:t>
            </a:r>
            <a:r>
              <a:rPr lang="pt-BR" sz="2400" dirty="0"/>
              <a:t>, também podemos criar uma janela com a classe </a:t>
            </a:r>
            <a:r>
              <a:rPr lang="pt-BR" sz="2400" dirty="0" err="1"/>
              <a:t>JFrame</a:t>
            </a:r>
            <a:r>
              <a:rPr lang="pt-BR" sz="2400" dirty="0"/>
              <a:t>, quando você iniciar esse aplicativo, será executada a tela principal com um botão chamado Abrir, quando você abrir a janela secundária com o botão Sair, a janela principal fica invisível com o método </a:t>
            </a:r>
            <a:r>
              <a:rPr lang="pt-BR" sz="2400" dirty="0" err="1"/>
              <a:t>setVisible</a:t>
            </a:r>
            <a:r>
              <a:rPr lang="pt-BR" sz="2400" dirty="0"/>
              <a:t>(false); e depois é retirada da memória com o método </a:t>
            </a:r>
            <a:r>
              <a:rPr lang="pt-BR" sz="2400" dirty="0" err="1"/>
              <a:t>dispose</a:t>
            </a:r>
            <a:r>
              <a:rPr lang="pt-BR" sz="2400" dirty="0"/>
              <a:t>(), já na janela secundária quando você clicar em sair uma mensagem será exibida, perguntando se você quer fechar o aplicativo, caso você responda sim a janela é fechada.</a:t>
            </a:r>
          </a:p>
        </p:txBody>
      </p:sp>
      <p:sp>
        <p:nvSpPr>
          <p:cNvPr id="3" name="Título 2"/>
          <p:cNvSpPr>
            <a:spLocks noGrp="1"/>
          </p:cNvSpPr>
          <p:nvPr>
            <p:ph type="title"/>
          </p:nvPr>
        </p:nvSpPr>
        <p:spPr/>
        <p:txBody>
          <a:bodyPr/>
          <a:lstStyle/>
          <a:p>
            <a:r>
              <a:rPr lang="pt-BR" dirty="0"/>
              <a:t>Como criar janela secundária com </a:t>
            </a:r>
            <a:r>
              <a:rPr lang="pt-BR" dirty="0" err="1"/>
              <a:t>jframe</a:t>
            </a:r>
            <a:endParaRPr lang="pt-BR" dirty="0"/>
          </a:p>
        </p:txBody>
      </p:sp>
    </p:spTree>
    <p:extLst>
      <p:ext uri="{BB962C8B-B14F-4D97-AF65-F5344CB8AC3E}">
        <p14:creationId xmlns:p14="http://schemas.microsoft.com/office/powerpoint/2010/main" val="28757208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87744" y="457200"/>
            <a:ext cx="1876744" cy="1747664"/>
          </a:xfrm>
        </p:spPr>
        <p:txBody>
          <a:bodyPr/>
          <a:lstStyle/>
          <a:p>
            <a:pPr algn="ctr"/>
            <a:r>
              <a:rPr lang="pt-BR" dirty="0"/>
              <a:t>janela secundária com </a:t>
            </a:r>
            <a:r>
              <a:rPr lang="pt-BR" dirty="0" err="1"/>
              <a:t>jframe</a:t>
            </a:r>
            <a:br>
              <a:rPr lang="pt-BR" dirty="0"/>
            </a:br>
            <a:br>
              <a:rPr lang="pt-BR" dirty="0"/>
            </a:br>
            <a:endParaRPr lang="pt-BR" dirty="0"/>
          </a:p>
        </p:txBody>
      </p:sp>
      <p:pic>
        <p:nvPicPr>
          <p:cNvPr id="5" name="Imagem 4"/>
          <p:cNvPicPr>
            <a:picLocks noChangeAspect="1"/>
          </p:cNvPicPr>
          <p:nvPr/>
        </p:nvPicPr>
        <p:blipFill>
          <a:blip r:embed="rId2"/>
          <a:stretch>
            <a:fillRect/>
          </a:stretch>
        </p:blipFill>
        <p:spPr>
          <a:xfrm>
            <a:off x="193160" y="171224"/>
            <a:ext cx="6629295" cy="6552728"/>
          </a:xfrm>
          <a:prstGeom prst="rect">
            <a:avLst/>
          </a:prstGeom>
        </p:spPr>
      </p:pic>
    </p:spTree>
    <p:extLst>
      <p:ext uri="{BB962C8B-B14F-4D97-AF65-F5344CB8AC3E}">
        <p14:creationId xmlns:p14="http://schemas.microsoft.com/office/powerpoint/2010/main" val="165684362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074864" y="415968"/>
            <a:ext cx="1872208" cy="1603648"/>
          </a:xfrm>
        </p:spPr>
        <p:txBody>
          <a:bodyPr/>
          <a:lstStyle/>
          <a:p>
            <a:pPr algn="ctr"/>
            <a:r>
              <a:rPr lang="pt-BR" dirty="0"/>
              <a:t>janela secundária com </a:t>
            </a:r>
            <a:r>
              <a:rPr lang="pt-BR" dirty="0" err="1"/>
              <a:t>jframe</a:t>
            </a:r>
            <a:br>
              <a:rPr lang="pt-BR" dirty="0"/>
            </a:br>
            <a:endParaRPr lang="pt-BR" dirty="0"/>
          </a:p>
        </p:txBody>
      </p:sp>
      <p:pic>
        <p:nvPicPr>
          <p:cNvPr id="5" name="Imagem 4"/>
          <p:cNvPicPr>
            <a:picLocks noChangeAspect="1"/>
          </p:cNvPicPr>
          <p:nvPr/>
        </p:nvPicPr>
        <p:blipFill>
          <a:blip r:embed="rId2"/>
          <a:stretch>
            <a:fillRect/>
          </a:stretch>
        </p:blipFill>
        <p:spPr>
          <a:xfrm>
            <a:off x="210575" y="184872"/>
            <a:ext cx="6596815" cy="6480720"/>
          </a:xfrm>
          <a:prstGeom prst="rect">
            <a:avLst/>
          </a:prstGeom>
        </p:spPr>
      </p:pic>
    </p:spTree>
    <p:extLst>
      <p:ext uri="{BB962C8B-B14F-4D97-AF65-F5344CB8AC3E}">
        <p14:creationId xmlns:p14="http://schemas.microsoft.com/office/powerpoint/2010/main" val="374330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Trocando a cor do fundo da janela</a:t>
            </a:r>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090854"/>
            <a:ext cx="5794252" cy="460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86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Temos que importar o pacote </a:t>
            </a:r>
            <a:r>
              <a:rPr lang="pt-BR" dirty="0" err="1"/>
              <a:t>import</a:t>
            </a:r>
            <a:r>
              <a:rPr lang="pt-BR" dirty="0"/>
              <a:t> </a:t>
            </a:r>
            <a:r>
              <a:rPr lang="pt-BR" dirty="0" err="1"/>
              <a:t>java.awt</a:t>
            </a:r>
            <a:r>
              <a:rPr lang="pt-BR" dirty="0"/>
              <a:t>.*;, pois a classe Container está nele. Veja como uma instância dessa classe é criada e atribuída à referência tela: Container tela = </a:t>
            </a:r>
            <a:r>
              <a:rPr lang="pt-BR" dirty="0" err="1"/>
              <a:t>getContentPane</a:t>
            </a:r>
            <a:r>
              <a:rPr lang="pt-BR" dirty="0"/>
              <a:t>();</a:t>
            </a:r>
          </a:p>
          <a:p>
            <a:pPr algn="just"/>
            <a:r>
              <a:rPr lang="pt-BR" dirty="0"/>
              <a:t>Após essa declaração o tela é um objeto Container que representa a janela do aplicativo. Por meio dessa referência podemos adicionar e manipular os novos componentes. Comando que troca a cor de fundo da janela:</a:t>
            </a:r>
          </a:p>
          <a:p>
            <a:pPr algn="just"/>
            <a:r>
              <a:rPr lang="en-US" dirty="0" err="1"/>
              <a:t>tela.setBackground</a:t>
            </a:r>
            <a:r>
              <a:rPr lang="en-US" dirty="0"/>
              <a:t>(</a:t>
            </a:r>
            <a:r>
              <a:rPr lang="en-US" dirty="0" err="1"/>
              <a:t>Color.blue</a:t>
            </a:r>
            <a:r>
              <a:rPr lang="en-US" dirty="0"/>
              <a:t>);</a:t>
            </a:r>
          </a:p>
          <a:p>
            <a:pPr algn="just"/>
            <a:r>
              <a:rPr lang="en-US" dirty="0" err="1"/>
              <a:t>tela.setBackground</a:t>
            </a:r>
            <a:r>
              <a:rPr lang="en-US" dirty="0"/>
              <a:t>(new Color(255,128,128));</a:t>
            </a:r>
            <a:endParaRPr lang="pt-BR" dirty="0"/>
          </a:p>
          <a:p>
            <a:pPr algn="just"/>
            <a:endParaRPr lang="pt-BR" dirty="0"/>
          </a:p>
          <a:p>
            <a:endParaRPr lang="pt-BR" dirty="0"/>
          </a:p>
        </p:txBody>
      </p:sp>
      <p:sp>
        <p:nvSpPr>
          <p:cNvPr id="3" name="Título 2"/>
          <p:cNvSpPr>
            <a:spLocks noGrp="1"/>
          </p:cNvSpPr>
          <p:nvPr>
            <p:ph type="title"/>
          </p:nvPr>
        </p:nvSpPr>
        <p:spPr/>
        <p:txBody>
          <a:bodyPr/>
          <a:lstStyle/>
          <a:p>
            <a:r>
              <a:rPr lang="pt-BR" dirty="0"/>
              <a:t>Trocando a cor do fundo da janela</a:t>
            </a:r>
            <a:r>
              <a:rPr lang="pt-BR" sz="1400" dirty="0"/>
              <a:t>(</a:t>
            </a:r>
            <a:r>
              <a:rPr lang="pt-BR" sz="1400" dirty="0" err="1"/>
              <a:t>cont</a:t>
            </a:r>
            <a:r>
              <a:rPr lang="pt-BR" sz="1400" dirty="0"/>
              <a:t>)</a:t>
            </a:r>
            <a:endParaRPr lang="pt-BR" dirty="0"/>
          </a:p>
        </p:txBody>
      </p:sp>
    </p:spTree>
    <p:extLst>
      <p:ext uri="{BB962C8B-B14F-4D97-AF65-F5344CB8AC3E}">
        <p14:creationId xmlns:p14="http://schemas.microsoft.com/office/powerpoint/2010/main" val="3803714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três aplicativos que </a:t>
            </a:r>
            <a:r>
              <a:rPr lang="pt-BR"/>
              <a:t>possuam as </a:t>
            </a:r>
            <a:r>
              <a:rPr lang="pt-BR" dirty="0"/>
              <a:t>cores </a:t>
            </a:r>
            <a:r>
              <a:rPr lang="pt-BR"/>
              <a:t>RGB 255,120,120</a:t>
            </a:r>
            <a:r>
              <a:rPr lang="pt-BR" dirty="0"/>
              <a:t>), (128,125,150) e </a:t>
            </a:r>
            <a:r>
              <a:rPr lang="pt-BR" dirty="0" err="1"/>
              <a:t>yellow</a:t>
            </a:r>
            <a:endParaRPr lang="pt-BR" dirty="0"/>
          </a:p>
        </p:txBody>
      </p:sp>
      <p:sp>
        <p:nvSpPr>
          <p:cNvPr id="3" name="Título 2"/>
          <p:cNvSpPr>
            <a:spLocks noGrp="1"/>
          </p:cNvSpPr>
          <p:nvPr>
            <p:ph type="title"/>
          </p:nvPr>
        </p:nvSpPr>
        <p:spPr/>
        <p:txBody>
          <a:bodyPr/>
          <a:lstStyle/>
          <a:p>
            <a:r>
              <a:rPr lang="pt-BR" dirty="0"/>
              <a:t>Exercícios</a:t>
            </a:r>
          </a:p>
        </p:txBody>
      </p:sp>
    </p:spTree>
    <p:extLst>
      <p:ext uri="{BB962C8B-B14F-4D97-AF65-F5344CB8AC3E}">
        <p14:creationId xmlns:p14="http://schemas.microsoft.com/office/powerpoint/2010/main" val="344832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half" idx="2"/>
          </p:nvPr>
        </p:nvSpPr>
        <p:spPr/>
        <p:txBody>
          <a:bodyPr/>
          <a:lstStyle/>
          <a:p>
            <a:endParaRPr lang="pt-BR"/>
          </a:p>
        </p:txBody>
      </p:sp>
      <p:sp>
        <p:nvSpPr>
          <p:cNvPr id="3" name="Título 2"/>
          <p:cNvSpPr>
            <a:spLocks noGrp="1"/>
          </p:cNvSpPr>
          <p:nvPr>
            <p:ph type="title"/>
          </p:nvPr>
        </p:nvSpPr>
        <p:spPr/>
        <p:txBody>
          <a:bodyPr/>
          <a:lstStyle/>
          <a:p>
            <a:pPr algn="ctr"/>
            <a:r>
              <a:rPr lang="pt-BR" dirty="0"/>
              <a:t>Segunda Parte</a:t>
            </a:r>
          </a:p>
        </p:txBody>
      </p:sp>
    </p:spTree>
    <p:extLst>
      <p:ext uri="{BB962C8B-B14F-4D97-AF65-F5344CB8AC3E}">
        <p14:creationId xmlns:p14="http://schemas.microsoft.com/office/powerpoint/2010/main" val="322332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ícone</a:t>
            </a:r>
          </a:p>
        </p:txBody>
      </p:sp>
      <p:sp>
        <p:nvSpPr>
          <p:cNvPr id="3" name="Título 2"/>
          <p:cNvSpPr>
            <a:spLocks noGrp="1"/>
          </p:cNvSpPr>
          <p:nvPr>
            <p:ph type="title"/>
          </p:nvPr>
        </p:nvSpPr>
        <p:spPr/>
        <p:txBody>
          <a:bodyPr/>
          <a:lstStyle/>
          <a:p>
            <a:r>
              <a:rPr lang="pt-BR" dirty="0"/>
              <a:t>Definindo um ícone para a janela do aplicativo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889" y="1700808"/>
            <a:ext cx="554355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300445"/>
            <a:ext cx="35623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95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A definição de um ícone para a janela pode ser realizada com apenas duas linhas de código:</a:t>
            </a:r>
          </a:p>
          <a:p>
            <a:pPr lvl="1" algn="just"/>
            <a:r>
              <a:rPr lang="pt-BR" dirty="0"/>
              <a:t> </a:t>
            </a:r>
            <a:r>
              <a:rPr lang="pt-BR" dirty="0" err="1"/>
              <a:t>ImageIcon</a:t>
            </a:r>
            <a:r>
              <a:rPr lang="pt-BR" dirty="0"/>
              <a:t> </a:t>
            </a:r>
            <a:r>
              <a:rPr lang="pt-BR" dirty="0" err="1"/>
              <a:t>icone</a:t>
            </a:r>
            <a:r>
              <a:rPr lang="pt-BR" dirty="0"/>
              <a:t> = new </a:t>
            </a:r>
            <a:r>
              <a:rPr lang="pt-BR" dirty="0" err="1"/>
              <a:t>ImageIcon</a:t>
            </a:r>
            <a:r>
              <a:rPr lang="pt-BR" dirty="0"/>
              <a:t>("teste.gif");</a:t>
            </a:r>
          </a:p>
          <a:p>
            <a:pPr lvl="1" algn="just"/>
            <a:r>
              <a:rPr lang="pt-BR" dirty="0"/>
              <a:t> </a:t>
            </a:r>
            <a:r>
              <a:rPr lang="pt-BR" dirty="0" err="1"/>
              <a:t>setIconImage</a:t>
            </a:r>
            <a:r>
              <a:rPr lang="pt-BR" dirty="0"/>
              <a:t>(</a:t>
            </a:r>
            <a:r>
              <a:rPr lang="pt-BR" dirty="0" err="1"/>
              <a:t>icone.getImage</a:t>
            </a:r>
            <a:r>
              <a:rPr lang="pt-BR" dirty="0"/>
              <a:t>());</a:t>
            </a:r>
          </a:p>
          <a:p>
            <a:pPr algn="just"/>
            <a:r>
              <a:rPr lang="pt-BR" dirty="0"/>
              <a:t>Na primeira linha criamos uma instância da classe </a:t>
            </a:r>
            <a:r>
              <a:rPr lang="pt-BR" dirty="0" err="1"/>
              <a:t>ImageIcon</a:t>
            </a:r>
            <a:r>
              <a:rPr lang="pt-BR" dirty="0"/>
              <a:t> e a atribuímos </a:t>
            </a:r>
            <a:r>
              <a:rPr lang="pt-BR" dirty="0" err="1"/>
              <a:t>àreferência</a:t>
            </a:r>
            <a:r>
              <a:rPr lang="pt-BR" dirty="0"/>
              <a:t> ícone. Objetos desta classe podem ser criados por meio de nove construtores </a:t>
            </a:r>
            <a:r>
              <a:rPr lang="pt-BR" dirty="0" err="1"/>
              <a:t>diferentes.Optamos</a:t>
            </a:r>
            <a:r>
              <a:rPr lang="pt-BR" dirty="0"/>
              <a:t> por aquele que recebe o caminho e/ou nome da imagem como argumento. Veja sua sintaxe:</a:t>
            </a:r>
          </a:p>
          <a:p>
            <a:pPr lvl="1" algn="just"/>
            <a:r>
              <a:rPr lang="pt-BR" dirty="0" err="1"/>
              <a:t>ImagemIcon</a:t>
            </a:r>
            <a:r>
              <a:rPr lang="pt-BR" dirty="0"/>
              <a:t>(</a:t>
            </a:r>
            <a:r>
              <a:rPr lang="pt-BR" dirty="0" err="1"/>
              <a:t>String</a:t>
            </a:r>
            <a:r>
              <a:rPr lang="pt-BR" dirty="0"/>
              <a:t> </a:t>
            </a:r>
            <a:r>
              <a:rPr lang="pt-BR" dirty="0" err="1"/>
              <a:t>caminho_e_nome_da_imagem</a:t>
            </a:r>
            <a:r>
              <a:rPr lang="pt-BR" dirty="0"/>
              <a:t>);</a:t>
            </a:r>
          </a:p>
          <a:p>
            <a:pPr lvl="1" algn="just"/>
            <a:r>
              <a:rPr lang="pt-BR" dirty="0" err="1"/>
              <a:t>ImageIcon</a:t>
            </a:r>
            <a:r>
              <a:rPr lang="pt-BR" dirty="0"/>
              <a:t>("teste.gif");</a:t>
            </a:r>
          </a:p>
          <a:p>
            <a:endParaRPr lang="pt-BR" dirty="0"/>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p>
        </p:txBody>
      </p:sp>
    </p:spTree>
    <p:extLst>
      <p:ext uri="{BB962C8B-B14F-4D97-AF65-F5344CB8AC3E}">
        <p14:creationId xmlns:p14="http://schemas.microsoft.com/office/powerpoint/2010/main" val="296567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É importante observar que esse caminho é sempre transformado em uma URL antes de ser passado para o construtor da classe. Assim, você pode fornecer uma imagem usando apenas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("teste.gif");</a:t>
            </a:r>
            <a:endParaRPr lang="pt-BR" b="1" dirty="0"/>
          </a:p>
          <a:p>
            <a:pPr algn="just"/>
            <a:r>
              <a:rPr lang="pt-BR" dirty="0"/>
              <a:t>O Caminho e o nome da imagem:</a:t>
            </a:r>
          </a:p>
          <a:p>
            <a:pPr lvl="1" algn="just"/>
            <a:r>
              <a:rPr lang="en-US" b="1" dirty="0" err="1"/>
              <a:t>ImageIcon</a:t>
            </a:r>
            <a:r>
              <a:rPr lang="en-US" b="1" dirty="0"/>
              <a:t> </a:t>
            </a:r>
            <a:r>
              <a:rPr lang="en-US" b="1" dirty="0" err="1"/>
              <a:t>icone</a:t>
            </a:r>
            <a:r>
              <a:rPr lang="en-US" b="1" dirty="0"/>
              <a:t> = new </a:t>
            </a:r>
            <a:r>
              <a:rPr lang="en-US" b="1" dirty="0" err="1"/>
              <a:t>ImageIcon</a:t>
            </a:r>
            <a:r>
              <a:rPr lang="en-US" b="1" dirty="0"/>
              <a:t>("</a:t>
            </a:r>
            <a:r>
              <a:rPr lang="en-US" b="1" dirty="0" err="1"/>
              <a:t>imagens</a:t>
            </a:r>
            <a:r>
              <a:rPr lang="en-US" b="1" dirty="0"/>
              <a:t>/teste.gif");</a:t>
            </a:r>
            <a:endParaRPr lang="pt-BR" b="1" dirty="0"/>
          </a:p>
          <a:p>
            <a:pPr algn="just"/>
            <a:r>
              <a:rPr lang="pt-BR" dirty="0"/>
              <a:t>Após iniciamos a classe </a:t>
            </a:r>
            <a:r>
              <a:rPr lang="pt-BR" dirty="0" err="1"/>
              <a:t>ImageIcon</a:t>
            </a:r>
            <a:r>
              <a:rPr lang="pt-BR" dirty="0"/>
              <a:t>, fazemos uso do método </a:t>
            </a:r>
            <a:r>
              <a:rPr lang="pt-BR" dirty="0" err="1"/>
              <a:t>getImage</a:t>
            </a:r>
            <a:r>
              <a:rPr lang="pt-BR" dirty="0"/>
              <a:t> dessa classe para obter a imagem e a definimos como ícone da janela com uma chamada </a:t>
            </a:r>
            <a:r>
              <a:rPr lang="pt-BR" b="1" dirty="0"/>
              <a:t>a </a:t>
            </a:r>
            <a:r>
              <a:rPr lang="pt-BR" b="1" dirty="0" err="1"/>
              <a:t>setIconImage</a:t>
            </a:r>
            <a:r>
              <a:rPr lang="pt-BR" b="1" dirty="0"/>
              <a:t> </a:t>
            </a:r>
            <a:r>
              <a:rPr lang="pt-BR" dirty="0"/>
              <a:t>da classe </a:t>
            </a:r>
            <a:r>
              <a:rPr lang="pt-BR" b="1" dirty="0" err="1"/>
              <a:t>JFrame</a:t>
            </a:r>
            <a:r>
              <a:rPr lang="pt-BR" b="1" dirty="0"/>
              <a:t>. </a:t>
            </a:r>
            <a:r>
              <a:rPr lang="pt-BR" b="1" dirty="0" err="1"/>
              <a:t>setIconImage</a:t>
            </a:r>
            <a:r>
              <a:rPr lang="pt-BR" b="1" dirty="0"/>
              <a:t>(</a:t>
            </a:r>
            <a:r>
              <a:rPr lang="pt-BR" b="1" dirty="0" err="1"/>
              <a:t>icone.getImage</a:t>
            </a:r>
            <a:r>
              <a:rPr lang="pt-BR" b="1" dirty="0"/>
              <a:t>());</a:t>
            </a:r>
          </a:p>
        </p:txBody>
      </p:sp>
      <p:sp>
        <p:nvSpPr>
          <p:cNvPr id="3" name="Título 2"/>
          <p:cNvSpPr>
            <a:spLocks noGrp="1"/>
          </p:cNvSpPr>
          <p:nvPr>
            <p:ph type="title"/>
          </p:nvPr>
        </p:nvSpPr>
        <p:spPr/>
        <p:txBody>
          <a:bodyPr/>
          <a:lstStyle/>
          <a:p>
            <a:r>
              <a:rPr lang="pt-BR" dirty="0"/>
              <a:t>Definindo um ícone para a janela do aplicativo</a:t>
            </a:r>
            <a:r>
              <a:rPr lang="pt-BR" sz="1800" dirty="0"/>
              <a:t>(</a:t>
            </a:r>
            <a:r>
              <a:rPr lang="pt-BR" sz="1800" dirty="0" err="1"/>
              <a:t>cont</a:t>
            </a:r>
            <a:r>
              <a:rPr lang="pt-BR" sz="1800" dirty="0"/>
              <a:t>)</a:t>
            </a:r>
            <a:endParaRPr lang="pt-BR" dirty="0"/>
          </a:p>
        </p:txBody>
      </p:sp>
    </p:spTree>
    <p:extLst>
      <p:ext uri="{BB962C8B-B14F-4D97-AF65-F5344CB8AC3E}">
        <p14:creationId xmlns:p14="http://schemas.microsoft.com/office/powerpoint/2010/main" val="1226289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err="1"/>
              <a:t>Freqüentemente</a:t>
            </a:r>
            <a:r>
              <a:rPr lang="pt-BR" sz="2400" dirty="0"/>
              <a:t> chamado de rótulo, esse componente raramente tem seu conteúdo alterado e, quando usado corretamente, possibilita manipulações bem interessantes, como veremos a segui. Vamos começar escrevendo um aplicativo que permite instanciar as classe </a:t>
            </a:r>
            <a:r>
              <a:rPr lang="pt-BR" sz="2400" b="1" dirty="0" err="1"/>
              <a:t>JLabel</a:t>
            </a:r>
            <a:r>
              <a:rPr lang="pt-BR" sz="2400" dirty="0"/>
              <a:t> de maneiras diferentes.</a:t>
            </a:r>
          </a:p>
          <a:p>
            <a:pPr algn="just"/>
            <a:r>
              <a:rPr lang="pt-BR" sz="2400" dirty="0"/>
              <a:t>Esse aplicativo que adiciona </a:t>
            </a:r>
            <a:r>
              <a:rPr lang="pt-BR" sz="2400" b="1" dirty="0" err="1"/>
              <a:t>JLabel</a:t>
            </a:r>
            <a:r>
              <a:rPr lang="pt-BR" sz="2400" dirty="0"/>
              <a:t>, posiciona na janela, altera a cor e altera a fonte desse componente:</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p>
        </p:txBody>
      </p:sp>
    </p:spTree>
    <p:extLst>
      <p:ext uri="{BB962C8B-B14F-4D97-AF65-F5344CB8AC3E}">
        <p14:creationId xmlns:p14="http://schemas.microsoft.com/office/powerpoint/2010/main" val="2756775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half" idx="2"/>
          </p:nvPr>
        </p:nvSpPr>
        <p:spPr/>
        <p:txBody>
          <a:bodyPr/>
          <a:lstStyle/>
          <a:p>
            <a:endParaRPr lang="pt-BR" dirty="0"/>
          </a:p>
        </p:txBody>
      </p:sp>
      <p:sp>
        <p:nvSpPr>
          <p:cNvPr id="6" name="Título 5"/>
          <p:cNvSpPr>
            <a:spLocks noGrp="1"/>
          </p:cNvSpPr>
          <p:nvPr>
            <p:ph type="title"/>
          </p:nvPr>
        </p:nvSpPr>
        <p:spPr>
          <a:xfrm>
            <a:off x="7164288" y="980728"/>
            <a:ext cx="1675660" cy="573760"/>
          </a:xfrm>
        </p:spPr>
        <p:txBody>
          <a:bodyPr/>
          <a:lstStyle/>
          <a:p>
            <a:pPr algn="ctr"/>
            <a:r>
              <a:rPr lang="pt-BR" sz="1400" dirty="0"/>
              <a:t>Trabalhando com </a:t>
            </a:r>
            <a:r>
              <a:rPr lang="pt-BR" sz="1400" dirty="0" err="1"/>
              <a:t>JLabel</a:t>
            </a:r>
            <a:endParaRPr lang="pt-BR"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5760640" cy="601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683" y="4266406"/>
            <a:ext cx="229552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277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0699" y="2684158"/>
            <a:ext cx="6048001" cy="2477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67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Apos fazermos as importações vamos criar os objetos do tipo </a:t>
            </a:r>
            <a:r>
              <a:rPr lang="pt-BR" dirty="0" err="1"/>
              <a:t>JLabel</a:t>
            </a:r>
            <a:r>
              <a:rPr lang="pt-BR" dirty="0"/>
              <a:t>: </a:t>
            </a:r>
            <a:r>
              <a:rPr lang="pt-BR" dirty="0" err="1"/>
              <a:t>JLabel</a:t>
            </a:r>
            <a:r>
              <a:rPr lang="pt-BR" dirty="0"/>
              <a:t> rotulo1,rotulo2,rotulo3,rotulo4;</a:t>
            </a:r>
          </a:p>
          <a:p>
            <a:r>
              <a:rPr lang="pt-BR" dirty="0"/>
              <a:t>Em seguida atribuir o conteúdo ao </a:t>
            </a:r>
            <a:r>
              <a:rPr lang="pt-BR" dirty="0" err="1"/>
              <a:t>JLabel</a:t>
            </a:r>
            <a:r>
              <a:rPr lang="pt-BR" dirty="0"/>
              <a:t>:</a:t>
            </a:r>
          </a:p>
          <a:p>
            <a:pPr lvl="1"/>
            <a:r>
              <a:rPr lang="pt-BR" dirty="0"/>
              <a:t>rotulo1 = new </a:t>
            </a:r>
            <a:r>
              <a:rPr lang="pt-BR" dirty="0" err="1"/>
              <a:t>JLabel</a:t>
            </a:r>
            <a:r>
              <a:rPr lang="pt-BR" dirty="0"/>
              <a:t> ("Nome");</a:t>
            </a:r>
          </a:p>
          <a:p>
            <a:pPr lvl="1"/>
            <a:r>
              <a:rPr lang="pt-BR" dirty="0"/>
              <a:t>rotulo2 = new </a:t>
            </a:r>
            <a:r>
              <a:rPr lang="pt-BR" dirty="0" err="1"/>
              <a:t>JLabel</a:t>
            </a:r>
            <a:r>
              <a:rPr lang="pt-BR" dirty="0"/>
              <a:t> ("Idade");</a:t>
            </a:r>
          </a:p>
          <a:p>
            <a:pPr lvl="1"/>
            <a:r>
              <a:rPr lang="pt-BR" dirty="0"/>
              <a:t>rotulo3 = new </a:t>
            </a:r>
            <a:r>
              <a:rPr lang="pt-BR" dirty="0" err="1"/>
              <a:t>JLabel</a:t>
            </a:r>
            <a:r>
              <a:rPr lang="pt-BR" dirty="0"/>
              <a:t> ("Telefone");</a:t>
            </a:r>
          </a:p>
          <a:p>
            <a:pPr lvl="1"/>
            <a:r>
              <a:rPr lang="pt-BR" dirty="0"/>
              <a:t>rotulo4 = new </a:t>
            </a:r>
            <a:r>
              <a:rPr lang="pt-BR" dirty="0" err="1"/>
              <a:t>JLabel</a:t>
            </a:r>
            <a:r>
              <a:rPr lang="pt-BR" dirty="0"/>
              <a:t> ("Celular");</a:t>
            </a:r>
          </a:p>
          <a:p>
            <a:r>
              <a:rPr lang="pt-BR" dirty="0"/>
              <a:t>Próximo passo definir o largura e altura do </a:t>
            </a:r>
            <a:r>
              <a:rPr lang="pt-BR" dirty="0" err="1"/>
              <a:t>JLabel</a:t>
            </a:r>
            <a:r>
              <a:rPr lang="pt-BR" dirty="0"/>
              <a:t> e a coluna e a linha que ele irá ocupar na janela.</a:t>
            </a:r>
          </a:p>
          <a:p>
            <a:pPr lvl="1"/>
            <a:r>
              <a:rPr lang="en-US" dirty="0"/>
              <a:t>rotulo1.setBounds(50,20,80,20);</a:t>
            </a:r>
            <a:endParaRPr lang="pt-BR" dirty="0"/>
          </a:p>
          <a:p>
            <a:pPr lvl="1"/>
            <a:r>
              <a:rPr lang="en-US" dirty="0"/>
              <a:t>rotulo2.setBounds(50,60,80,20);</a:t>
            </a:r>
            <a:endParaRPr lang="pt-BR" dirty="0"/>
          </a:p>
          <a:p>
            <a:pPr lvl="1"/>
            <a:r>
              <a:rPr lang="en-US" dirty="0"/>
              <a:t>rotulo3.setBounds(50,100,80,20);</a:t>
            </a:r>
            <a:endParaRPr lang="pt-BR" dirty="0"/>
          </a:p>
          <a:p>
            <a:pPr lvl="1"/>
            <a:r>
              <a:rPr lang="pt-BR" dirty="0"/>
              <a:t>rotulo4.setBounds(50,140,80,20);</a:t>
            </a:r>
          </a:p>
          <a:p>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p>
        </p:txBody>
      </p:sp>
    </p:spTree>
    <p:extLst>
      <p:ext uri="{BB962C8B-B14F-4D97-AF65-F5344CB8AC3E}">
        <p14:creationId xmlns:p14="http://schemas.microsoft.com/office/powerpoint/2010/main" val="35278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0"/>
            <a:ext cx="8407893" cy="4878281"/>
          </a:xfrm>
        </p:spPr>
        <p:txBody>
          <a:bodyPr>
            <a:normAutofit fontScale="85000" lnSpcReduction="20000"/>
          </a:bodyPr>
          <a:lstStyle/>
          <a:p>
            <a:r>
              <a:rPr lang="pt-BR" dirty="0"/>
              <a:t>Definindo posicionamento na tela</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pPr algn="just"/>
            <a:r>
              <a:rPr lang="pt-BR" dirty="0"/>
              <a:t>Próximo passo definir a cor da letra dos componentes </a:t>
            </a:r>
            <a:r>
              <a:rPr lang="pt-BR" dirty="0" err="1"/>
              <a:t>JLabel</a:t>
            </a:r>
            <a:r>
              <a:rPr lang="pt-BR" dirty="0"/>
              <a:t>, lembrando que se esses objetos não forem adicionados ao aplicativo, a cor default é preto.</a:t>
            </a:r>
          </a:p>
          <a:p>
            <a:pPr algn="just"/>
            <a:r>
              <a:rPr lang="en-US" dirty="0"/>
              <a:t>rotulo1.setForeground(</a:t>
            </a:r>
            <a:r>
              <a:rPr lang="en-US" dirty="0" err="1"/>
              <a:t>Color.red</a:t>
            </a:r>
            <a:r>
              <a:rPr lang="en-US" dirty="0"/>
              <a:t>);</a:t>
            </a:r>
            <a:endParaRPr lang="pt-BR" dirty="0"/>
          </a:p>
          <a:p>
            <a:pPr algn="just"/>
            <a:r>
              <a:rPr lang="en-US" dirty="0"/>
              <a:t>rotulo2.setForeground(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209800"/>
            <a:ext cx="5976664" cy="294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77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Esses dois trechos abaixo especifica como criar cores personalizadas </a:t>
            </a:r>
            <a:r>
              <a:rPr lang="en-US" dirty="0"/>
              <a:t>para o </a:t>
            </a:r>
            <a:r>
              <a:rPr lang="en-US" dirty="0" err="1"/>
              <a:t>componente</a:t>
            </a:r>
            <a:r>
              <a:rPr lang="en-US" dirty="0"/>
              <a:t> </a:t>
            </a:r>
            <a:r>
              <a:rPr lang="en-US" dirty="0" err="1"/>
              <a:t>JLabel</a:t>
            </a:r>
            <a:r>
              <a:rPr lang="en-US" dirty="0"/>
              <a:t>.</a:t>
            </a:r>
            <a:endParaRPr lang="pt-BR" dirty="0"/>
          </a:p>
          <a:p>
            <a:pPr lvl="1"/>
            <a:r>
              <a:rPr lang="en-US" sz="2000" dirty="0"/>
              <a:t>rotulo3.setForeground(new Color(190,152,142));</a:t>
            </a:r>
            <a:endParaRPr lang="pt-BR" sz="2000" dirty="0"/>
          </a:p>
          <a:p>
            <a:pPr lvl="1"/>
            <a:r>
              <a:rPr lang="pt-BR" sz="2000" dirty="0"/>
              <a:t>rotulo4.setForeground(new Color(201,200,100));</a:t>
            </a:r>
          </a:p>
          <a:p>
            <a:r>
              <a:rPr lang="pt-BR" dirty="0"/>
              <a:t>E ainda podemos definir a fonte, o estilo e o tamanho da letra do </a:t>
            </a:r>
            <a:r>
              <a:rPr lang="en-US" dirty="0" err="1"/>
              <a:t>componente</a:t>
            </a:r>
            <a:r>
              <a:rPr lang="en-US" dirty="0"/>
              <a:t> </a:t>
            </a:r>
            <a:r>
              <a:rPr lang="en-US" dirty="0" err="1"/>
              <a:t>JLabel</a:t>
            </a:r>
            <a:r>
              <a:rPr lang="en-US" dirty="0"/>
              <a:t>.</a:t>
            </a:r>
            <a:endParaRPr lang="pt-BR" dirty="0"/>
          </a:p>
          <a:p>
            <a:pPr lvl="1"/>
            <a:r>
              <a:rPr lang="en-US" sz="2000" dirty="0"/>
              <a:t>rotulo1.setFont(new Font("Arial",Font.BOLD,14));</a:t>
            </a:r>
            <a:endParaRPr lang="pt-BR" sz="2000" dirty="0"/>
          </a:p>
          <a:p>
            <a:pPr lvl="1"/>
            <a:r>
              <a:rPr lang="en-US" sz="2000" dirty="0"/>
              <a:t>rotulo2.setFont(new Font("Comic Sans MS",Font.BOLD,16));</a:t>
            </a:r>
            <a:endParaRPr lang="pt-BR" sz="2000" dirty="0"/>
          </a:p>
          <a:p>
            <a:pPr lvl="1"/>
            <a:r>
              <a:rPr lang="en-US" sz="2000" dirty="0"/>
              <a:t>rotulo3.setFont(new Font("Courier New",Font.BOLD,18));</a:t>
            </a:r>
            <a:endParaRPr lang="pt-BR" sz="2000" dirty="0"/>
          </a:p>
          <a:p>
            <a:pPr lvl="1"/>
            <a:r>
              <a:rPr lang="en-US" sz="2000" dirty="0"/>
              <a:t>rotulo4.setFont(new Font("Times New Roman",Font.BOLD,20));</a:t>
            </a:r>
            <a:endParaRPr lang="pt-BR" sz="2000" dirty="0"/>
          </a:p>
          <a:p>
            <a:r>
              <a:rPr lang="pt-BR" dirty="0"/>
              <a:t>E a numeração corresponde o tamanho da fonte.</a:t>
            </a:r>
          </a:p>
          <a:p>
            <a:pPr lvl="1"/>
            <a:r>
              <a:rPr lang="en-US" sz="2000" dirty="0"/>
              <a:t>rotulo1.setFont(new Font("Arial",Font.BOLD,14));</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2735989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E finalmente o método tela que representa a janela deverá ser chamado, onde vai exibir o rótulo o conteúdo do </a:t>
            </a:r>
            <a:r>
              <a:rPr lang="pt-BR" sz="2400" dirty="0" err="1"/>
              <a:t>JLabel</a:t>
            </a:r>
            <a:r>
              <a:rPr lang="pt-BR" sz="2400" dirty="0"/>
              <a:t> na janela.</a:t>
            </a:r>
          </a:p>
          <a:p>
            <a:pPr lvl="1"/>
            <a:r>
              <a:rPr lang="pt-BR" sz="2400" dirty="0" err="1"/>
              <a:t>tela.add</a:t>
            </a:r>
            <a:r>
              <a:rPr lang="pt-BR" sz="2400" dirty="0"/>
              <a:t>(rotulo1);</a:t>
            </a:r>
          </a:p>
          <a:p>
            <a:pPr lvl="1"/>
            <a:r>
              <a:rPr lang="pt-BR" sz="2400" dirty="0" err="1"/>
              <a:t>tela.add</a:t>
            </a:r>
            <a:r>
              <a:rPr lang="pt-BR" sz="2400" dirty="0"/>
              <a:t>(rotulo2);</a:t>
            </a:r>
          </a:p>
          <a:p>
            <a:pPr lvl="1"/>
            <a:r>
              <a:rPr lang="pt-BR" sz="2400" dirty="0" err="1"/>
              <a:t>tela.add</a:t>
            </a:r>
            <a:r>
              <a:rPr lang="pt-BR" sz="2400" dirty="0"/>
              <a:t>(rotulo3);</a:t>
            </a:r>
          </a:p>
          <a:p>
            <a:pPr lvl="1"/>
            <a:r>
              <a:rPr lang="pt-BR" sz="2400" dirty="0" err="1"/>
              <a:t>tela.add</a:t>
            </a:r>
            <a:r>
              <a:rPr lang="pt-BR" sz="2400" dirty="0"/>
              <a:t>(rotulo4);</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JLabel</a:t>
            </a:r>
            <a:r>
              <a:rPr lang="pt-BR" dirty="0"/>
              <a:t> ou rótulos na sua janela</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118862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665287" y="2522538"/>
            <a:ext cx="5838825" cy="2800350"/>
          </a:xfrm>
          <a:prstGeom prst="rect">
            <a:avLst/>
          </a:prstGeom>
        </p:spPr>
      </p:pic>
      <p:sp>
        <p:nvSpPr>
          <p:cNvPr id="3" name="Título 2"/>
          <p:cNvSpPr>
            <a:spLocks noGrp="1"/>
          </p:cNvSpPr>
          <p:nvPr>
            <p:ph type="title"/>
          </p:nvPr>
        </p:nvSpPr>
        <p:spPr/>
        <p:txBody>
          <a:bodyPr/>
          <a:lstStyle/>
          <a:p>
            <a:r>
              <a:rPr lang="pt-BR" dirty="0"/>
              <a:t>Exercício com </a:t>
            </a:r>
            <a:r>
              <a:rPr lang="pt-BR" dirty="0" err="1"/>
              <a:t>JLabel</a:t>
            </a:r>
            <a:endParaRPr lang="pt-BR" dirty="0"/>
          </a:p>
        </p:txBody>
      </p:sp>
    </p:spTree>
    <p:extLst>
      <p:ext uri="{BB962C8B-B14F-4D97-AF65-F5344CB8AC3E}">
        <p14:creationId xmlns:p14="http://schemas.microsoft.com/office/powerpoint/2010/main" val="3383684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p:txBody>
          <a:bodyPr/>
          <a:lstStyle/>
          <a:p>
            <a:r>
              <a:rPr lang="pt-BR" dirty="0"/>
              <a:t>É Possível exibir imagem em rótulos como instâncias da classe </a:t>
            </a:r>
            <a:r>
              <a:rPr lang="pt-BR" dirty="0" err="1"/>
              <a:t>JLabel</a:t>
            </a:r>
            <a:r>
              <a:rPr lang="pt-BR" dirty="0"/>
              <a:t>. Tais rótulos podem conter apenas imagens ou imagens e texto. O aplicativo seguinte mostra apenas uma imagem adicionada com um </a:t>
            </a:r>
            <a:r>
              <a:rPr lang="pt-BR" dirty="0" err="1"/>
              <a:t>JLabel</a:t>
            </a:r>
            <a:r>
              <a:rPr lang="pt-BR" dirty="0"/>
              <a:t> na janela.</a:t>
            </a:r>
          </a:p>
          <a:p>
            <a:r>
              <a:rPr lang="pt-BR" dirty="0"/>
              <a:t>Exemplo:</a:t>
            </a:r>
          </a:p>
          <a:p>
            <a:endParaRPr lang="pt-BR" dirty="0"/>
          </a:p>
        </p:txBody>
      </p:sp>
      <p:sp>
        <p:nvSpPr>
          <p:cNvPr id="8" name="Título 7"/>
          <p:cNvSpPr>
            <a:spLocks noGrp="1"/>
          </p:cNvSpPr>
          <p:nvPr>
            <p:ph type="title"/>
          </p:nvPr>
        </p:nvSpPr>
        <p:spPr/>
        <p:txBody>
          <a:bodyPr/>
          <a:lstStyle/>
          <a:p>
            <a:r>
              <a:rPr lang="pt-BR" dirty="0"/>
              <a:t>Adicionando imagem ao componente </a:t>
            </a:r>
            <a:r>
              <a:rPr lang="pt-BR" dirty="0" err="1"/>
              <a:t>JLabel</a:t>
            </a:r>
            <a:br>
              <a:rPr lang="pt-BR" dirty="0"/>
            </a:b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3429001"/>
            <a:ext cx="2160240" cy="3002932"/>
          </a:xfrm>
          <a:prstGeom prst="rect">
            <a:avLst/>
          </a:prstGeom>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9000"/>
            <a:ext cx="5256584" cy="3117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16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idx="1"/>
          </p:nvPr>
        </p:nvSpPr>
        <p:spPr>
          <a:xfrm>
            <a:off x="611560" y="1700807"/>
            <a:ext cx="5867400" cy="1152129"/>
          </a:xfrm>
        </p:spPr>
        <p:txBody>
          <a:bodyPr/>
          <a:lstStyle/>
          <a:p>
            <a:pPr marL="45720" indent="0" algn="ctr">
              <a:buNone/>
            </a:pPr>
            <a:r>
              <a:rPr lang="pt-BR" dirty="0"/>
              <a:t>Trabalhando com </a:t>
            </a:r>
            <a:r>
              <a:rPr lang="pt-BR" dirty="0" err="1"/>
              <a:t>JTextField</a:t>
            </a:r>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780928"/>
            <a:ext cx="2160240" cy="3002932"/>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908720"/>
            <a:ext cx="1728193" cy="1612776"/>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4288" y="3501008"/>
            <a:ext cx="1728193" cy="2149238"/>
          </a:xfrm>
          <a:prstGeom prst="rect">
            <a:avLst/>
          </a:prstGeom>
        </p:spPr>
      </p:pic>
    </p:spTree>
    <p:extLst>
      <p:ext uri="{BB962C8B-B14F-4D97-AF65-F5344CB8AC3E}">
        <p14:creationId xmlns:p14="http://schemas.microsoft.com/office/powerpoint/2010/main" val="2172761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A classe </a:t>
            </a:r>
            <a:r>
              <a:rPr lang="pt-BR" sz="2800" b="1" dirty="0" err="1"/>
              <a:t>JTextField</a:t>
            </a:r>
            <a:r>
              <a:rPr lang="pt-BR" sz="2800" dirty="0"/>
              <a:t> possibilita a criação de caixas de texto de uma única linha. Os usos mais </a:t>
            </a:r>
            <a:r>
              <a:rPr lang="pt-BR" sz="2800" dirty="0" err="1"/>
              <a:t>freqüentes</a:t>
            </a:r>
            <a:r>
              <a:rPr lang="pt-BR" sz="2800" dirty="0"/>
              <a:t> desse controle são para receber e validar dados informados pelo usuário do aplicativo. Essa classe herda a maioria de seus atributos, eventos e métodos da classe </a:t>
            </a:r>
            <a:r>
              <a:rPr lang="pt-BR" sz="2800" b="1" dirty="0" err="1"/>
              <a:t>JTextComponent</a:t>
            </a:r>
            <a:r>
              <a:rPr lang="pt-BR" sz="2800" dirty="0"/>
              <a:t>.</a:t>
            </a:r>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p>
        </p:txBody>
      </p:sp>
    </p:spTree>
    <p:extLst>
      <p:ext uri="{BB962C8B-B14F-4D97-AF65-F5344CB8AC3E}">
        <p14:creationId xmlns:p14="http://schemas.microsoft.com/office/powerpoint/2010/main" val="2749949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pt-BR" sz="1400" dirty="0"/>
              <a:t>Trabalhando com </a:t>
            </a:r>
            <a:r>
              <a:rPr lang="pt-BR" sz="1400" dirty="0" err="1"/>
              <a:t>JTExtField</a:t>
            </a:r>
            <a:br>
              <a:rPr lang="pt-BR" sz="1400" dirty="0"/>
            </a:br>
            <a:br>
              <a:rPr lang="pt-BR" sz="1400" dirty="0"/>
            </a:br>
            <a:endParaRPr lang="pt-BR" sz="1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48" y="233610"/>
            <a:ext cx="5616624"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8" y="2575906"/>
            <a:ext cx="1728193" cy="2149238"/>
          </a:xfrm>
          <a:prstGeom prst="rect">
            <a:avLst/>
          </a:prstGeom>
        </p:spPr>
      </p:pic>
    </p:spTree>
    <p:extLst>
      <p:ext uri="{BB962C8B-B14F-4D97-AF65-F5344CB8AC3E}">
        <p14:creationId xmlns:p14="http://schemas.microsoft.com/office/powerpoint/2010/main" val="386001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Declarar os objetos: </a:t>
            </a:r>
            <a:r>
              <a:rPr lang="pt-BR" dirty="0" err="1"/>
              <a:t>TextField</a:t>
            </a:r>
            <a:r>
              <a:rPr lang="pt-BR" dirty="0"/>
              <a:t> texto1,texto2,texto3,texto4;</a:t>
            </a:r>
          </a:p>
          <a:p>
            <a:r>
              <a:rPr lang="pt-BR" dirty="0"/>
              <a:t>Estipular a quantidade de caracteres para as caixas de texto:</a:t>
            </a:r>
          </a:p>
          <a:p>
            <a:pPr lvl="1"/>
            <a:r>
              <a:rPr lang="en-US" sz="2000" dirty="0"/>
              <a:t>texto1 = new </a:t>
            </a:r>
            <a:r>
              <a:rPr lang="en-US" sz="2000" dirty="0" err="1"/>
              <a:t>JTextField</a:t>
            </a:r>
            <a:r>
              <a:rPr lang="en-US" sz="2000" dirty="0"/>
              <a:t>(50); texto2 = new </a:t>
            </a:r>
            <a:r>
              <a:rPr lang="en-US" sz="2000" dirty="0" err="1"/>
              <a:t>JTextField</a:t>
            </a:r>
            <a:r>
              <a:rPr lang="en-US" sz="2000" dirty="0"/>
              <a:t>(3);</a:t>
            </a:r>
            <a:endParaRPr lang="pt-BR" sz="2000" dirty="0"/>
          </a:p>
          <a:p>
            <a:pPr lvl="1"/>
            <a:r>
              <a:rPr lang="en-US" sz="2000" dirty="0"/>
              <a:t>texto3 = new </a:t>
            </a:r>
            <a:r>
              <a:rPr lang="en-US" sz="2000" dirty="0" err="1"/>
              <a:t>JTextField</a:t>
            </a:r>
            <a:r>
              <a:rPr lang="en-US" sz="2000" dirty="0"/>
              <a:t>(10); texto4 = new </a:t>
            </a:r>
            <a:r>
              <a:rPr lang="en-US" sz="2000" dirty="0" err="1"/>
              <a:t>JTextField</a:t>
            </a:r>
            <a:r>
              <a:rPr lang="en-US" sz="2000" dirty="0"/>
              <a:t>(10);</a:t>
            </a:r>
            <a:endParaRPr lang="pt-BR" sz="2000" dirty="0"/>
          </a:p>
          <a:p>
            <a:r>
              <a:rPr lang="pt-BR" dirty="0"/>
              <a:t>Especificar posicionamento das caixas:</a:t>
            </a:r>
          </a:p>
          <a:p>
            <a:pPr lvl="1"/>
            <a:r>
              <a:rPr lang="pt-BR" sz="2000" dirty="0"/>
              <a:t>texto1.setBounds(110,20,200,20);</a:t>
            </a:r>
          </a:p>
          <a:p>
            <a:pPr lvl="1"/>
            <a:r>
              <a:rPr lang="en-US" sz="2000" dirty="0"/>
              <a:t>texto2.setBounds(110,60,20,20);</a:t>
            </a:r>
            <a:endParaRPr lang="pt-BR" sz="2000" dirty="0"/>
          </a:p>
          <a:p>
            <a:pPr lvl="1"/>
            <a:r>
              <a:rPr lang="en-US" sz="2000" dirty="0"/>
              <a:t>texto3.setBounds(110,100,80,20);</a:t>
            </a:r>
            <a:endParaRPr lang="pt-BR" sz="2000" dirty="0"/>
          </a:p>
          <a:p>
            <a:pPr lvl="1"/>
            <a:r>
              <a:rPr lang="en-US" sz="2000" dirty="0"/>
              <a:t>texto4.setBounds(110,140,80,20);</a:t>
            </a:r>
            <a:endParaRPr lang="pt-BR" sz="2000"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391872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Esta hierarquia não está completa, apenas alguns dos componentes para que  </a:t>
            </a:r>
            <a:r>
              <a:rPr lang="pt-BR" dirty="0" err="1"/>
              <a:t>voce</a:t>
            </a:r>
            <a:r>
              <a:rPr lang="pt-BR" dirty="0"/>
              <a:t> veja como todos eles descendem de um componente em comum, ou seja, a classe </a:t>
            </a:r>
            <a:r>
              <a:rPr lang="pt-BR" dirty="0" err="1"/>
              <a:t>Component</a:t>
            </a:r>
            <a:r>
              <a:rPr lang="pt-BR" dirty="0"/>
              <a:t>. Atenção deve ser à classe Container, descendente direta da classe </a:t>
            </a:r>
            <a:r>
              <a:rPr lang="pt-BR" dirty="0" err="1"/>
              <a:t>Component</a:t>
            </a:r>
            <a:r>
              <a:rPr lang="pt-BR" dirty="0"/>
              <a:t>.</a:t>
            </a:r>
          </a:p>
          <a:p>
            <a:pPr algn="just"/>
            <a:r>
              <a:rPr lang="pt-BR" dirty="0"/>
              <a:t>Um </a:t>
            </a:r>
            <a:r>
              <a:rPr lang="pt-BR" dirty="0" err="1"/>
              <a:t>Component</a:t>
            </a:r>
            <a:r>
              <a:rPr lang="pt-BR" dirty="0"/>
              <a:t> tem uma representação gráfica, de modo que ele possa ser exibido na tela e forneça meios de interação com o usuário. A classe </a:t>
            </a:r>
            <a:r>
              <a:rPr lang="pt-BR" dirty="0" err="1"/>
              <a:t>Component</a:t>
            </a:r>
            <a:r>
              <a:rPr lang="pt-BR" dirty="0"/>
              <a:t> define os métodos, propriedades e eventos que pode ser aplicados a todos os componentes derivados dessa classe, incluído as classes Button, </a:t>
            </a:r>
            <a:r>
              <a:rPr lang="pt-BR" dirty="0" err="1"/>
              <a:t>Canvas</a:t>
            </a:r>
            <a:r>
              <a:rPr lang="pt-BR" dirty="0"/>
              <a:t>, </a:t>
            </a:r>
            <a:r>
              <a:rPr lang="pt-BR" dirty="0" err="1"/>
              <a:t>Label</a:t>
            </a:r>
            <a:r>
              <a:rPr lang="pt-BR" dirty="0"/>
              <a:t>, Container, etc.</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1056707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r>
              <a:rPr lang="pt-BR" dirty="0"/>
              <a:t>E chamar o método tela para exibir as caixas na janela:</a:t>
            </a:r>
          </a:p>
          <a:p>
            <a:pPr lvl="1"/>
            <a:r>
              <a:rPr lang="pt-BR" dirty="0" err="1"/>
              <a:t>tela.add</a:t>
            </a:r>
            <a:r>
              <a:rPr lang="pt-BR" dirty="0"/>
              <a:t>(texto1); </a:t>
            </a:r>
            <a:r>
              <a:rPr lang="pt-BR" dirty="0" err="1"/>
              <a:t>tela.add</a:t>
            </a:r>
            <a:r>
              <a:rPr lang="pt-BR" dirty="0"/>
              <a:t>(texto2); </a:t>
            </a:r>
            <a:r>
              <a:rPr lang="pt-BR" dirty="0" err="1"/>
              <a:t>tela.add</a:t>
            </a:r>
            <a:r>
              <a:rPr lang="pt-BR" dirty="0"/>
              <a:t>(texto3); </a:t>
            </a:r>
            <a:r>
              <a:rPr lang="pt-BR" dirty="0" err="1"/>
              <a:t>tela.add</a:t>
            </a:r>
            <a:r>
              <a:rPr lang="pt-BR" dirty="0"/>
              <a:t>(texto4);</a:t>
            </a:r>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pPr lvl="1"/>
            <a:endParaRPr lang="pt-BR" dirty="0"/>
          </a:p>
          <a:p>
            <a:r>
              <a:rPr lang="pt-BR" dirty="0"/>
              <a:t>Foco para uma caixa de texto</a:t>
            </a:r>
            <a:endParaRPr lang="pt-BR" sz="1800" dirty="0"/>
          </a:p>
          <a:p>
            <a:r>
              <a:rPr lang="pt-BR" dirty="0"/>
              <a:t>Podemos também utilizar o comando </a:t>
            </a:r>
            <a:r>
              <a:rPr lang="pt-BR" dirty="0" err="1"/>
              <a:t>requestFocus</a:t>
            </a:r>
            <a:r>
              <a:rPr lang="pt-BR" dirty="0"/>
              <a:t>(); para apontar o foco para uma determinada caixa de texto: </a:t>
            </a:r>
          </a:p>
          <a:p>
            <a:pPr lvl="1"/>
            <a:r>
              <a:rPr lang="pt-BR" dirty="0"/>
              <a:t>texto1. </a:t>
            </a:r>
            <a:r>
              <a:rPr lang="pt-BR" dirty="0" err="1"/>
              <a:t>requestFocus</a:t>
            </a:r>
            <a:r>
              <a:rPr lang="pt-BR" dirty="0"/>
              <a:t>();</a:t>
            </a:r>
            <a:endParaRPr lang="pt-BR" sz="1600" dirty="0"/>
          </a:p>
          <a:p>
            <a:pPr lvl="1"/>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624138"/>
            <a:ext cx="4248472" cy="224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40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Cor da fonte para a caixa de texto</a:t>
            </a:r>
          </a:p>
          <a:p>
            <a:pPr lvl="1" algn="just"/>
            <a:r>
              <a:rPr lang="pt-BR" dirty="0"/>
              <a:t>Podemos também utilizar o comando </a:t>
            </a:r>
            <a:r>
              <a:rPr lang="pt-BR" dirty="0" err="1"/>
              <a:t>setForeground</a:t>
            </a:r>
            <a:r>
              <a:rPr lang="pt-BR" dirty="0"/>
              <a:t>(</a:t>
            </a:r>
            <a:r>
              <a:rPr lang="pt-BR" dirty="0" err="1"/>
              <a:t>Color.cor</a:t>
            </a:r>
            <a:r>
              <a:rPr lang="pt-BR" dirty="0"/>
              <a:t>); para alterar</a:t>
            </a:r>
          </a:p>
          <a:p>
            <a:pPr lvl="1" algn="just"/>
            <a:r>
              <a:rPr lang="pt-BR" dirty="0"/>
              <a:t>a cor da fonte da caixa de texto: texto1. </a:t>
            </a:r>
            <a:r>
              <a:rPr lang="pt-BR" dirty="0" err="1"/>
              <a:t>setForeground</a:t>
            </a:r>
            <a:r>
              <a:rPr lang="pt-BR" dirty="0"/>
              <a:t>(</a:t>
            </a:r>
            <a:r>
              <a:rPr lang="pt-BR" dirty="0" err="1"/>
              <a:t>Color.cor</a:t>
            </a:r>
            <a:r>
              <a:rPr lang="pt-BR" dirty="0"/>
              <a:t>);</a:t>
            </a:r>
          </a:p>
          <a:p>
            <a:pPr algn="just"/>
            <a:r>
              <a:rPr lang="pt-BR" dirty="0"/>
              <a:t>Trocando a fonte, estilo e tamanho da fonte do </a:t>
            </a:r>
            <a:r>
              <a:rPr lang="pt-BR" dirty="0" err="1"/>
              <a:t>JtextField</a:t>
            </a:r>
            <a:r>
              <a:rPr lang="pt-BR" dirty="0"/>
              <a:t>:</a:t>
            </a:r>
          </a:p>
          <a:p>
            <a:pPr lvl="1" algn="just"/>
            <a:r>
              <a:rPr lang="pt-BR" dirty="0"/>
              <a:t>Texto1.setFont(new </a:t>
            </a:r>
            <a:r>
              <a:rPr lang="pt-BR" dirty="0" err="1"/>
              <a:t>Font</a:t>
            </a:r>
            <a:r>
              <a:rPr lang="pt-BR" dirty="0"/>
              <a:t>("</a:t>
            </a:r>
            <a:r>
              <a:rPr lang="pt-BR" dirty="0" err="1"/>
              <a:t>NomeFonte</a:t>
            </a:r>
            <a:r>
              <a:rPr lang="pt-BR" dirty="0"/>
              <a:t>",</a:t>
            </a:r>
            <a:r>
              <a:rPr lang="pt-BR" dirty="0" err="1"/>
              <a:t>Font.ESTILO,TAMANHO</a:t>
            </a:r>
            <a:r>
              <a:rPr lang="pt-BR" dirty="0"/>
              <a:t>));</a:t>
            </a:r>
          </a:p>
          <a:p>
            <a:pPr algn="just"/>
            <a:r>
              <a:rPr lang="pt-BR" i="1" dirty="0"/>
              <a:t>Alinhamento do texto de uma caixa de texto</a:t>
            </a:r>
          </a:p>
          <a:p>
            <a:pPr lvl="1" algn="just"/>
            <a:r>
              <a:rPr lang="pt-BR" dirty="0"/>
              <a:t>O comando </a:t>
            </a:r>
            <a:r>
              <a:rPr lang="pt-BR" dirty="0" err="1"/>
              <a:t>setHorizontalAlignment</a:t>
            </a:r>
            <a:r>
              <a:rPr lang="pt-BR" dirty="0"/>
              <a:t>() define o alinhamento dentro da caixa de texto: texto1. </a:t>
            </a:r>
            <a:r>
              <a:rPr lang="pt-BR" dirty="0" err="1"/>
              <a:t>setHorizontalAlignment</a:t>
            </a:r>
            <a:r>
              <a:rPr lang="pt-BR" dirty="0"/>
              <a:t>(</a:t>
            </a:r>
            <a:r>
              <a:rPr lang="pt-BR" dirty="0" err="1"/>
              <a:t>JTextField.LEFT</a:t>
            </a:r>
            <a:r>
              <a:rPr lang="pt-BR" dirty="0"/>
              <a:t>);</a:t>
            </a:r>
          </a:p>
          <a:p>
            <a:pPr lvl="1" algn="just"/>
            <a:r>
              <a:rPr lang="pt-BR" dirty="0" err="1"/>
              <a:t>setHorizontalAlignment</a:t>
            </a:r>
            <a:r>
              <a:rPr lang="pt-BR" dirty="0"/>
              <a:t> (</a:t>
            </a:r>
            <a:r>
              <a:rPr lang="pt-BR" dirty="0" err="1"/>
              <a:t>JTextField.RIGHT</a:t>
            </a:r>
            <a:r>
              <a:rPr lang="pt-BR" dirty="0"/>
              <a:t>); posiciona o texto dentro da caixa de compra da direita pra esquerda,</a:t>
            </a:r>
          </a:p>
          <a:p>
            <a:pPr lvl="1" algn="just"/>
            <a:r>
              <a:rPr lang="pt-BR" dirty="0" err="1"/>
              <a:t>setHorizontalAlignment</a:t>
            </a:r>
            <a:r>
              <a:rPr lang="pt-BR" dirty="0"/>
              <a:t>(</a:t>
            </a:r>
            <a:r>
              <a:rPr lang="pt-BR" dirty="0" err="1"/>
              <a:t>JTextField.LEFT</a:t>
            </a:r>
            <a:r>
              <a:rPr lang="pt-BR" dirty="0"/>
              <a:t>); posiciona o texto dentro da caixa da esquerda pra direita.</a:t>
            </a:r>
          </a:p>
          <a:p>
            <a:pPr lvl="1" algn="just"/>
            <a:r>
              <a:rPr lang="pt-BR" dirty="0" err="1"/>
              <a:t>setHorizontalAlignment</a:t>
            </a:r>
            <a:r>
              <a:rPr lang="pt-BR" dirty="0"/>
              <a:t>(</a:t>
            </a:r>
            <a:r>
              <a:rPr lang="pt-BR" dirty="0" err="1"/>
              <a:t>JTextField.CENTER</a:t>
            </a:r>
            <a:r>
              <a:rPr lang="pt-BR" dirty="0"/>
              <a:t>); centraliza o texto dentro da caixa de texto.</a:t>
            </a:r>
          </a:p>
          <a:p>
            <a:pPr algn="just"/>
            <a:r>
              <a:rPr lang="pt-BR" dirty="0"/>
              <a:t>Alteração da cor de fundo da caixa de texto Como visto anteriormente podemos efetuar essa alteração chamando o </a:t>
            </a:r>
            <a:r>
              <a:rPr lang="en-US" dirty="0" err="1"/>
              <a:t>comando</a:t>
            </a:r>
            <a:r>
              <a:rPr lang="en-US" dirty="0"/>
              <a:t>: texto1.setBackground(</a:t>
            </a:r>
            <a:r>
              <a:rPr lang="en-US" dirty="0" err="1"/>
              <a:t>Color.blue</a:t>
            </a:r>
            <a:r>
              <a:rPr lang="en-US" dirty="0"/>
              <a:t>);</a:t>
            </a:r>
            <a:endParaRPr lang="pt-BR"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JTextField</a:t>
            </a:r>
            <a:r>
              <a:rPr lang="pt-BR" dirty="0"/>
              <a:t> ou caixa de texto </a:t>
            </a:r>
            <a:r>
              <a:rPr lang="pt-BR" sz="1600" dirty="0"/>
              <a:t>(</a:t>
            </a:r>
            <a:r>
              <a:rPr lang="pt-BR" sz="1600" dirty="0" err="1"/>
              <a:t>cont</a:t>
            </a:r>
            <a:r>
              <a:rPr lang="pt-BR" sz="1600" dirty="0"/>
              <a:t>)</a:t>
            </a:r>
            <a:endParaRPr lang="pt-BR" dirty="0"/>
          </a:p>
        </p:txBody>
      </p:sp>
    </p:spTree>
    <p:extLst>
      <p:ext uri="{BB962C8B-B14F-4D97-AF65-F5344CB8AC3E}">
        <p14:creationId xmlns:p14="http://schemas.microsoft.com/office/powerpoint/2010/main" val="681168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Criar um aplicativo que melhor representa a interface abaixo:</a:t>
            </a:r>
          </a:p>
        </p:txBody>
      </p:sp>
      <p:sp>
        <p:nvSpPr>
          <p:cNvPr id="3" name="Título 2"/>
          <p:cNvSpPr>
            <a:spLocks noGrp="1"/>
          </p:cNvSpPr>
          <p:nvPr>
            <p:ph type="title"/>
          </p:nvPr>
        </p:nvSpPr>
        <p:spPr/>
        <p:txBody>
          <a:bodyPr/>
          <a:lstStyle/>
          <a:p>
            <a:r>
              <a:rPr lang="pt-BR" dirty="0"/>
              <a:t>Exercício de Fixação</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69" y="2564904"/>
            <a:ext cx="39338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19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557801"/>
          </a:xfrm>
        </p:spPr>
        <p:txBody>
          <a:bodyPr/>
          <a:lstStyle/>
          <a:p>
            <a:r>
              <a:rPr lang="pt-BR" dirty="0"/>
              <a:t>Criar um aplicativo que melhor representa a interface abaixo:</a:t>
            </a:r>
          </a:p>
        </p:txBody>
      </p:sp>
      <p:sp>
        <p:nvSpPr>
          <p:cNvPr id="3" name="Título 2"/>
          <p:cNvSpPr>
            <a:spLocks noGrp="1"/>
          </p:cNvSpPr>
          <p:nvPr>
            <p:ph type="title"/>
          </p:nvPr>
        </p:nvSpPr>
        <p:spPr/>
        <p:txBody>
          <a:bodyPr/>
          <a:lstStyle/>
          <a:p>
            <a:r>
              <a:rPr lang="pt-BR" dirty="0"/>
              <a:t>Exercício de Fixação</a:t>
            </a:r>
          </a:p>
        </p:txBody>
      </p:sp>
      <p:pic>
        <p:nvPicPr>
          <p:cNvPr id="4" name="Imagem 3" descr="2558515763_c068803bdc.jpg"/>
          <p:cNvPicPr/>
          <p:nvPr/>
        </p:nvPicPr>
        <p:blipFill>
          <a:blip r:embed="rId2" cstate="print"/>
          <a:srcRect/>
          <a:stretch>
            <a:fillRect/>
          </a:stretch>
        </p:blipFill>
        <p:spPr bwMode="auto">
          <a:xfrm>
            <a:off x="2699792" y="2564904"/>
            <a:ext cx="3384376" cy="3960440"/>
          </a:xfrm>
          <a:prstGeom prst="rect">
            <a:avLst/>
          </a:prstGeom>
          <a:noFill/>
          <a:ln w="9525">
            <a:noFill/>
            <a:miter lim="800000"/>
            <a:headEnd/>
            <a:tailEnd/>
          </a:ln>
        </p:spPr>
      </p:pic>
    </p:spTree>
    <p:extLst>
      <p:ext uri="{BB962C8B-B14F-4D97-AF65-F5344CB8AC3E}">
        <p14:creationId xmlns:p14="http://schemas.microsoft.com/office/powerpoint/2010/main" val="611215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A classe </a:t>
            </a:r>
            <a:r>
              <a:rPr lang="pt-BR" dirty="0" err="1"/>
              <a:t>JButton</a:t>
            </a:r>
            <a:r>
              <a:rPr lang="pt-BR" dirty="0"/>
              <a:t> herda de </a:t>
            </a:r>
            <a:r>
              <a:rPr lang="pt-BR" dirty="0" err="1"/>
              <a:t>AbstractButton</a:t>
            </a:r>
            <a:r>
              <a:rPr lang="pt-BR" dirty="0"/>
              <a:t>, uma classe que herda de </a:t>
            </a:r>
            <a:r>
              <a:rPr lang="pt-BR" dirty="0" err="1"/>
              <a:t>JComponet</a:t>
            </a:r>
            <a:r>
              <a:rPr lang="pt-BR" dirty="0"/>
              <a:t> e define o comportamento básico para os botões e itens de menu.</a:t>
            </a:r>
          </a:p>
          <a:p>
            <a:r>
              <a:rPr lang="pt-BR" dirty="0"/>
              <a:t>Como ocorre com instâncias da classe </a:t>
            </a:r>
            <a:r>
              <a:rPr lang="pt-BR" dirty="0" err="1"/>
              <a:t>JLabel</a:t>
            </a:r>
            <a:r>
              <a:rPr lang="pt-BR" dirty="0"/>
              <a:t>, objetos da classe </a:t>
            </a:r>
            <a:r>
              <a:rPr lang="pt-BR" dirty="0" err="1"/>
              <a:t>Jbutton</a:t>
            </a:r>
            <a:r>
              <a:rPr lang="pt-BR" dirty="0"/>
              <a:t> podem conter texto, texto e imagem ou apenas </a:t>
            </a:r>
            <a:r>
              <a:rPr lang="pt-BR" dirty="0" err="1"/>
              <a:t>imagens.Seguindo</a:t>
            </a:r>
            <a:r>
              <a:rPr lang="pt-BR" dirty="0"/>
              <a:t> os mesmo métodos dos outros aplicativos de como adicionar componentes na janela esse também segue o mesmo modelo.</a:t>
            </a:r>
          </a:p>
          <a:p>
            <a:r>
              <a:rPr lang="pt-BR" dirty="0"/>
              <a:t>Botão somente com texto: Veja o exemplo de botão sem imagem:</a:t>
            </a:r>
          </a:p>
          <a:p>
            <a:endParaRPr lang="pt-BR" dirty="0"/>
          </a:p>
        </p:txBody>
      </p:sp>
      <p:sp>
        <p:nvSpPr>
          <p:cNvPr id="3" name="Título 2"/>
          <p:cNvSpPr>
            <a:spLocks noGrp="1"/>
          </p:cNvSpPr>
          <p:nvPr>
            <p:ph type="title"/>
          </p:nvPr>
        </p:nvSpPr>
        <p:spPr/>
        <p:txBody>
          <a:bodyPr/>
          <a:lstStyle/>
          <a:p>
            <a:br>
              <a:rPr lang="pt-BR" sz="2800" dirty="0"/>
            </a:br>
            <a:r>
              <a:rPr lang="pt-BR" sz="2800" dirty="0"/>
              <a:t>Adicionando componentes </a:t>
            </a:r>
            <a:r>
              <a:rPr lang="pt-BR" sz="2800" dirty="0" err="1"/>
              <a:t>JButton</a:t>
            </a:r>
            <a:r>
              <a:rPr lang="pt-BR" sz="2800" dirty="0"/>
              <a:t> ou botões a sua janela </a:t>
            </a:r>
            <a:br>
              <a:rPr lang="pt-BR" sz="2800" dirty="0"/>
            </a:br>
            <a:endParaRPr lang="pt-BR" sz="2800" dirty="0"/>
          </a:p>
        </p:txBody>
      </p:sp>
    </p:spTree>
    <p:extLst>
      <p:ext uri="{BB962C8B-B14F-4D97-AF65-F5344CB8AC3E}">
        <p14:creationId xmlns:p14="http://schemas.microsoft.com/office/powerpoint/2010/main" val="400269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989849"/>
          </a:xfrm>
        </p:spPr>
        <p:txBody>
          <a:bodyPr/>
          <a:lstStyle/>
          <a:p>
            <a:r>
              <a:rPr lang="pt-BR" dirty="0"/>
              <a:t>Botão somente com texto</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20888"/>
            <a:ext cx="57531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097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485793"/>
          </a:xfrm>
        </p:spPr>
        <p:txBody>
          <a:bodyPr/>
          <a:lstStyle/>
          <a:p>
            <a:r>
              <a:rPr lang="pt-BR" dirty="0"/>
              <a:t>Botão com texto e imagem</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273" y="2132856"/>
            <a:ext cx="5481023" cy="447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149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629809"/>
          </a:xfrm>
        </p:spPr>
        <p:txBody>
          <a:bodyPr/>
          <a:lstStyle/>
          <a:p>
            <a:r>
              <a:rPr lang="pt-BR" dirty="0"/>
              <a:t>Botão somente com imagem:</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3" y="2093793"/>
            <a:ext cx="5184576"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4268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18041"/>
          </a:xfrm>
        </p:spPr>
        <p:txBody>
          <a:bodyPr>
            <a:noAutofit/>
          </a:bodyPr>
          <a:lstStyle/>
          <a:p>
            <a:pPr algn="just"/>
            <a:r>
              <a:rPr lang="pt-BR" dirty="0"/>
              <a:t>Muito simples fazer esse tipo de botão com o aplicativo  anterior de botão com imagem basta você retirar o texto de dentro da linha que somente a imagem será adicionada, veja a linha:</a:t>
            </a:r>
          </a:p>
          <a:p>
            <a:pPr lvl="1" algn="just"/>
            <a:r>
              <a:rPr lang="pt-BR" dirty="0"/>
              <a:t>Linha do botão com texto e imagem: botão = new </a:t>
            </a:r>
            <a:r>
              <a:rPr lang="pt-BR" dirty="0" err="1"/>
              <a:t>JButton</a:t>
            </a:r>
            <a:r>
              <a:rPr lang="pt-BR" dirty="0"/>
              <a:t> (“Abrir”,</a:t>
            </a:r>
            <a:r>
              <a:rPr lang="pt-BR" dirty="0" err="1"/>
              <a:t>icone</a:t>
            </a:r>
            <a:r>
              <a:rPr lang="pt-BR" dirty="0"/>
              <a:t>);</a:t>
            </a:r>
          </a:p>
          <a:p>
            <a:pPr lvl="1" algn="just"/>
            <a:r>
              <a:rPr lang="pt-BR" dirty="0"/>
              <a:t>Linha do botão somente com imagem: botão = new </a:t>
            </a:r>
            <a:r>
              <a:rPr lang="pt-BR" dirty="0" err="1"/>
              <a:t>JButton</a:t>
            </a:r>
            <a:r>
              <a:rPr lang="pt-BR" dirty="0"/>
              <a:t> (</a:t>
            </a:r>
            <a:r>
              <a:rPr lang="pt-BR" dirty="0" err="1"/>
              <a:t>icone</a:t>
            </a:r>
            <a:r>
              <a:rPr lang="pt-BR" dirty="0"/>
              <a:t>);</a:t>
            </a:r>
          </a:p>
          <a:p>
            <a:pPr algn="just"/>
            <a:endParaRPr lang="pt-BR" dirty="0"/>
          </a:p>
        </p:txBody>
      </p:sp>
      <p:sp>
        <p:nvSpPr>
          <p:cNvPr id="3" name="Título 2"/>
          <p:cNvSpPr>
            <a:spLocks noGrp="1"/>
          </p:cNvSpPr>
          <p:nvPr>
            <p:ph type="title"/>
          </p:nvPr>
        </p:nvSpPr>
        <p:spPr>
          <a:xfrm>
            <a:off x="384035" y="332656"/>
            <a:ext cx="8381260" cy="1054394"/>
          </a:xfrm>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103" y="4149080"/>
            <a:ext cx="29051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091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3974977" cy="557801"/>
          </a:xfrm>
        </p:spPr>
        <p:txBody>
          <a:bodyPr>
            <a:normAutofit fontScale="92500" lnSpcReduction="20000"/>
          </a:bodyPr>
          <a:lstStyle/>
          <a:p>
            <a:r>
              <a:rPr lang="pt-BR" dirty="0"/>
              <a:t>Adicionando vários botões na janela.</a:t>
            </a:r>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671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35052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636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O Swing é um grande grupo de componentes visuais escritos em Java puro (diferentes de alguns componentes AWT, que estão associados às capacidades de </a:t>
            </a:r>
            <a:r>
              <a:rPr lang="pt-BR" sz="2800" dirty="0" err="1"/>
              <a:t>renderização</a:t>
            </a:r>
            <a:r>
              <a:rPr lang="pt-BR" sz="2800" dirty="0"/>
              <a:t> de interfaces gráficas da plataforma em que o   aplicativo está sendo executado).</a:t>
            </a:r>
          </a:p>
          <a:p>
            <a:endParaRPr lang="pt-BR" dirty="0"/>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264291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39473" cy="4407408"/>
          </a:xfrm>
        </p:spPr>
        <p:txBody>
          <a:bodyPr/>
          <a:lstStyle/>
          <a:p>
            <a:r>
              <a:rPr lang="pt-BR" dirty="0"/>
              <a:t>Definir a cor de fundo para um componente </a:t>
            </a:r>
            <a:r>
              <a:rPr lang="pt-BR" dirty="0" err="1"/>
              <a:t>Jbutton</a:t>
            </a:r>
            <a:r>
              <a:rPr lang="pt-BR" dirty="0"/>
              <a:t>.</a:t>
            </a:r>
          </a:p>
          <a:p>
            <a:r>
              <a:rPr lang="pt-BR" dirty="0"/>
              <a:t>Para trocar a cor de fundo basta adicionar no aplicativo anterior as seguintes </a:t>
            </a:r>
            <a:r>
              <a:rPr lang="en-US" dirty="0" err="1"/>
              <a:t>linhas</a:t>
            </a:r>
            <a:r>
              <a:rPr lang="en-US" dirty="0"/>
              <a:t>:</a:t>
            </a:r>
            <a:endParaRPr lang="pt-BR" dirty="0"/>
          </a:p>
          <a:p>
            <a:pPr lvl="1"/>
            <a:r>
              <a:rPr lang="en-US" dirty="0"/>
              <a:t>botao1.setBackground(</a:t>
            </a:r>
            <a:r>
              <a:rPr lang="en-US" dirty="0" err="1"/>
              <a:t>Color.yellow</a:t>
            </a:r>
            <a:r>
              <a:rPr lang="en-US" dirty="0"/>
              <a:t>);</a:t>
            </a:r>
            <a:endParaRPr lang="pt-BR" dirty="0"/>
          </a:p>
          <a:p>
            <a:pPr lvl="1"/>
            <a:r>
              <a:rPr lang="en-US" dirty="0"/>
              <a:t>botao2.setBackground(</a:t>
            </a:r>
            <a:r>
              <a:rPr lang="en-US" dirty="0" err="1"/>
              <a:t>Color.red</a:t>
            </a:r>
            <a:r>
              <a:rPr lang="en-US" dirty="0"/>
              <a:t>);</a:t>
            </a:r>
            <a:endParaRPr lang="pt-BR" dirty="0"/>
          </a:p>
          <a:p>
            <a:pPr lvl="1"/>
            <a:r>
              <a:rPr lang="en-US" dirty="0"/>
              <a:t>botao3.setBackground(</a:t>
            </a:r>
            <a:r>
              <a:rPr lang="en-US" dirty="0" err="1"/>
              <a:t>Color.blue</a:t>
            </a:r>
            <a:r>
              <a:rPr lang="en-US" dirty="0"/>
              <a:t>);</a:t>
            </a:r>
            <a:endParaRPr lang="pt-BR" dirty="0"/>
          </a:p>
          <a:p>
            <a:pPr lvl="1"/>
            <a:r>
              <a:rPr lang="pt-BR" dirty="0"/>
              <a:t>botao4.setBackground(</a:t>
            </a:r>
            <a:r>
              <a:rPr lang="pt-BR" dirty="0" err="1"/>
              <a:t>Color.white</a:t>
            </a:r>
            <a:r>
              <a:rPr lang="pt-BR" dirty="0"/>
              <a:t>);</a:t>
            </a:r>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149080"/>
            <a:ext cx="4006205" cy="22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562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dirty="0"/>
              <a:t>Definir teclas de atalho para objetos </a:t>
            </a:r>
            <a:r>
              <a:rPr lang="pt-BR" dirty="0" err="1"/>
              <a:t>Jbutton</a:t>
            </a:r>
            <a:endParaRPr lang="pt-BR" dirty="0"/>
          </a:p>
          <a:p>
            <a:pPr lvl="1"/>
            <a:r>
              <a:rPr lang="pt-BR" dirty="0" err="1"/>
              <a:t>import</a:t>
            </a:r>
            <a:r>
              <a:rPr lang="pt-BR" dirty="0"/>
              <a:t> </a:t>
            </a:r>
            <a:r>
              <a:rPr lang="pt-BR" dirty="0" err="1"/>
              <a:t>java.awt.event</a:t>
            </a:r>
            <a:r>
              <a:rPr lang="pt-BR" dirty="0"/>
              <a:t>.*; no inicio do programa</a:t>
            </a:r>
          </a:p>
          <a:p>
            <a:pPr lvl="1"/>
            <a:r>
              <a:rPr lang="en-US" dirty="0"/>
              <a:t>import </a:t>
            </a:r>
            <a:r>
              <a:rPr lang="en-US" dirty="0" err="1"/>
              <a:t>javax.swing</a:t>
            </a:r>
            <a:r>
              <a:rPr lang="en-US" dirty="0"/>
              <a:t>.*;</a:t>
            </a:r>
            <a:endParaRPr lang="pt-BR" dirty="0"/>
          </a:p>
          <a:p>
            <a:pPr lvl="1"/>
            <a:r>
              <a:rPr lang="en-US" dirty="0"/>
              <a:t>import </a:t>
            </a:r>
            <a:r>
              <a:rPr lang="en-US" dirty="0" err="1"/>
              <a:t>java.awt</a:t>
            </a:r>
            <a:r>
              <a:rPr lang="en-US" dirty="0"/>
              <a:t>.*;</a:t>
            </a:r>
            <a:endParaRPr lang="pt-BR" dirty="0"/>
          </a:p>
          <a:p>
            <a:pPr lvl="1"/>
            <a:r>
              <a:rPr lang="pt-BR" dirty="0" err="1"/>
              <a:t>import</a:t>
            </a:r>
            <a:r>
              <a:rPr lang="pt-BR" dirty="0"/>
              <a:t> </a:t>
            </a:r>
            <a:r>
              <a:rPr lang="pt-BR" dirty="0" err="1"/>
              <a:t>java.awt.event</a:t>
            </a:r>
            <a:r>
              <a:rPr lang="pt-BR" dirty="0"/>
              <a:t>.*;</a:t>
            </a:r>
          </a:p>
          <a:p>
            <a:r>
              <a:rPr lang="pt-BR" dirty="0"/>
              <a:t>E adicione as seguintes linhas dentro do aplicativo anterior:</a:t>
            </a:r>
          </a:p>
          <a:p>
            <a:pPr lvl="1"/>
            <a:r>
              <a:rPr lang="en-US" dirty="0"/>
              <a:t>botao1.setMnemonic(</a:t>
            </a:r>
            <a:r>
              <a:rPr lang="en-US" dirty="0" err="1"/>
              <a:t>KeyEvent.VK_P</a:t>
            </a:r>
            <a:r>
              <a:rPr lang="en-US" dirty="0"/>
              <a:t>);</a:t>
            </a:r>
            <a:endParaRPr lang="pt-BR" dirty="0"/>
          </a:p>
          <a:p>
            <a:pPr lvl="1"/>
            <a:r>
              <a:rPr lang="en-US" dirty="0"/>
              <a:t>botao2.setMnemonic(</a:t>
            </a:r>
            <a:r>
              <a:rPr lang="en-US" dirty="0" err="1"/>
              <a:t>KeyEvent.VK_V</a:t>
            </a:r>
            <a:r>
              <a:rPr lang="en-US" dirty="0"/>
              <a:t>);</a:t>
            </a:r>
            <a:endParaRPr lang="pt-BR" dirty="0"/>
          </a:p>
          <a:p>
            <a:pPr lvl="1"/>
            <a:r>
              <a:rPr lang="en-US" dirty="0"/>
              <a:t>botao3.setMnemonic(</a:t>
            </a:r>
            <a:r>
              <a:rPr lang="en-US" dirty="0" err="1"/>
              <a:t>KeyEvent.VK_X</a:t>
            </a:r>
            <a:r>
              <a:rPr lang="en-US" dirty="0"/>
              <a:t>);</a:t>
            </a:r>
            <a:endParaRPr lang="pt-BR" dirty="0"/>
          </a:p>
          <a:p>
            <a:pPr lvl="1"/>
            <a:r>
              <a:rPr lang="en-US" dirty="0"/>
              <a:t>botao4.setMnemonic(</a:t>
            </a:r>
            <a:r>
              <a:rPr lang="en-US" dirty="0" err="1"/>
              <a:t>KeyEvent.VK_S</a:t>
            </a:r>
            <a:r>
              <a:rPr lang="en-US" dirty="0"/>
              <a:t>);</a:t>
            </a:r>
            <a:endParaRPr lang="pt-BR" dirty="0"/>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149080"/>
            <a:ext cx="34575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45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3078081"/>
          </a:xfrm>
        </p:spPr>
        <p:txBody>
          <a:bodyPr/>
          <a:lstStyle/>
          <a:p>
            <a:r>
              <a:rPr lang="pt-BR" b="1" dirty="0"/>
              <a:t>Qual botão reagirá ao pressionamento da tecla </a:t>
            </a:r>
            <a:r>
              <a:rPr lang="pt-BR" b="1" dirty="0" err="1"/>
              <a:t>enter</a:t>
            </a:r>
            <a:endParaRPr lang="pt-BR" b="1" dirty="0"/>
          </a:p>
          <a:p>
            <a:pPr algn="just"/>
            <a:r>
              <a:rPr lang="pt-BR" dirty="0"/>
              <a:t>Você pode passar o foco para um determinado botão assim que pressionar a tecla </a:t>
            </a:r>
            <a:r>
              <a:rPr lang="pt-BR" dirty="0" err="1"/>
              <a:t>enter</a:t>
            </a:r>
            <a:r>
              <a:rPr lang="pt-BR" dirty="0"/>
              <a:t>, Com o comando  </a:t>
            </a:r>
            <a:r>
              <a:rPr lang="pt-BR" b="1" dirty="0" err="1"/>
              <a:t>getRootPane</a:t>
            </a:r>
            <a:r>
              <a:rPr lang="pt-BR" b="1" dirty="0"/>
              <a:t>().</a:t>
            </a:r>
            <a:r>
              <a:rPr lang="pt-BR" b="1" dirty="0" err="1"/>
              <a:t>setDefaultButton</a:t>
            </a:r>
            <a:r>
              <a:rPr lang="pt-BR" b="1" dirty="0"/>
              <a:t>()</a:t>
            </a:r>
            <a:r>
              <a:rPr lang="pt-BR" dirty="0"/>
              <a:t>. Basta digitar o comando </a:t>
            </a:r>
            <a:r>
              <a:rPr lang="pt-BR" b="1" dirty="0" err="1"/>
              <a:t>getRootPane</a:t>
            </a:r>
            <a:r>
              <a:rPr lang="pt-BR" b="1" dirty="0"/>
              <a:t>().</a:t>
            </a:r>
            <a:r>
              <a:rPr lang="pt-BR" b="1" dirty="0" err="1"/>
              <a:t>setDefaultButton</a:t>
            </a:r>
            <a:r>
              <a:rPr lang="pt-BR" b="1" dirty="0"/>
              <a:t>(</a:t>
            </a:r>
            <a:r>
              <a:rPr lang="pt-BR" b="1" dirty="0" err="1"/>
              <a:t>botao</a:t>
            </a:r>
            <a:r>
              <a:rPr lang="pt-BR" b="1" dirty="0"/>
              <a:t>);</a:t>
            </a:r>
          </a:p>
          <a:p>
            <a:pPr algn="just"/>
            <a:r>
              <a:rPr lang="pt-BR" dirty="0"/>
              <a:t>Botão é o nome do botão que você definiu no programa, nesse exemplo definir o último botão.</a:t>
            </a:r>
          </a:p>
          <a:p>
            <a:pPr algn="just"/>
            <a:r>
              <a:rPr lang="pt-BR" dirty="0"/>
              <a:t>Quando você pressionar a tecla </a:t>
            </a:r>
            <a:r>
              <a:rPr lang="pt-BR" dirty="0" err="1"/>
              <a:t>Enter</a:t>
            </a:r>
            <a:r>
              <a:rPr lang="pt-BR" dirty="0"/>
              <a:t> o botão que receberá o foco piscará.</a:t>
            </a:r>
          </a:p>
          <a:p>
            <a:endParaRPr lang="pt-BR" dirty="0"/>
          </a:p>
        </p:txBody>
      </p:sp>
      <p:sp>
        <p:nvSpPr>
          <p:cNvPr id="3" name="Título 2"/>
          <p:cNvSpPr>
            <a:spLocks noGrp="1"/>
          </p:cNvSpPr>
          <p:nvPr>
            <p:ph type="title"/>
          </p:nvPr>
        </p:nvSpPr>
        <p:spPr/>
        <p:txBody>
          <a:bodyPr/>
          <a:lstStyle/>
          <a:p>
            <a:br>
              <a:rPr lang="pt-BR" dirty="0"/>
            </a:br>
            <a:r>
              <a:rPr lang="pt-BR" dirty="0"/>
              <a:t>Adicionando componentes </a:t>
            </a:r>
            <a:r>
              <a:rPr lang="pt-BR" dirty="0" err="1"/>
              <a:t>JButton</a:t>
            </a:r>
            <a:r>
              <a:rPr lang="pt-BR" dirty="0"/>
              <a:t> ou botões a sua janela(</a:t>
            </a:r>
            <a:r>
              <a:rPr lang="pt-BR" sz="2000" dirty="0" err="1"/>
              <a:t>cont</a:t>
            </a:r>
            <a:r>
              <a:rPr lang="pt-BR" dirty="0"/>
              <a:t>) </a:t>
            </a:r>
            <a:br>
              <a:rPr lang="pt-BR" dirty="0"/>
            </a:br>
            <a:endParaRPr lang="pt-B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581128"/>
            <a:ext cx="338437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854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r>
              <a:rPr lang="pt-BR" dirty="0"/>
              <a:t>Alterando a cor do texto de um componente </a:t>
            </a:r>
            <a:r>
              <a:rPr lang="pt-BR" dirty="0" err="1"/>
              <a:t>Jbutton</a:t>
            </a:r>
            <a:endParaRPr lang="pt-BR" dirty="0"/>
          </a:p>
          <a:p>
            <a:r>
              <a:rPr lang="pt-BR" dirty="0"/>
              <a:t>Basta adicionar as seguintes linhas dentro do aplicativo:</a:t>
            </a:r>
          </a:p>
          <a:p>
            <a:pPr lvl="1"/>
            <a:r>
              <a:rPr lang="en-US" b="1" dirty="0"/>
              <a:t>botao1.setForeground(</a:t>
            </a:r>
            <a:r>
              <a:rPr lang="en-US" b="1" dirty="0" err="1"/>
              <a:t>Color.blue</a:t>
            </a:r>
            <a:r>
              <a:rPr lang="en-US" b="1" dirty="0"/>
              <a:t>);</a:t>
            </a:r>
            <a:endParaRPr lang="pt-BR" b="1" dirty="0"/>
          </a:p>
          <a:p>
            <a:pPr lvl="1"/>
            <a:r>
              <a:rPr lang="en-US" b="1" dirty="0"/>
              <a:t>botao2.setForeground(</a:t>
            </a:r>
            <a:r>
              <a:rPr lang="en-US" b="1" dirty="0" err="1"/>
              <a:t>Color.green</a:t>
            </a:r>
            <a:r>
              <a:rPr lang="en-US" b="1" dirty="0"/>
              <a:t>);</a:t>
            </a:r>
            <a:endParaRPr lang="pt-BR" b="1" dirty="0"/>
          </a:p>
          <a:p>
            <a:pPr lvl="1"/>
            <a:r>
              <a:rPr lang="en-US" b="1" dirty="0"/>
              <a:t>botao3.setForeground(</a:t>
            </a:r>
            <a:r>
              <a:rPr lang="en-US" b="1" dirty="0" err="1"/>
              <a:t>Color.red</a:t>
            </a:r>
            <a:r>
              <a:rPr lang="en-US" b="1" dirty="0"/>
              <a:t>);</a:t>
            </a:r>
            <a:endParaRPr lang="pt-BR" b="1" dirty="0"/>
          </a:p>
          <a:p>
            <a:pPr lvl="1"/>
            <a:r>
              <a:rPr lang="en-US" b="1" dirty="0"/>
              <a:t>botao4.setForeground(</a:t>
            </a:r>
            <a:r>
              <a:rPr lang="en-US" b="1" dirty="0" err="1"/>
              <a:t>Color.pink</a:t>
            </a:r>
            <a:r>
              <a:rPr lang="en-US" b="1" dirty="0"/>
              <a:t>);</a:t>
            </a:r>
            <a:endParaRPr lang="pt-BR" b="1" dirty="0"/>
          </a:p>
          <a:p>
            <a:endParaRPr lang="pt-BR" dirty="0"/>
          </a:p>
        </p:txBody>
      </p:sp>
      <p:sp>
        <p:nvSpPr>
          <p:cNvPr id="3" name="Título 2"/>
          <p:cNvSpPr>
            <a:spLocks noGrp="1"/>
          </p:cNvSpPr>
          <p:nvPr>
            <p:ph type="title"/>
          </p:nvPr>
        </p:nvSpPr>
        <p:spPr/>
        <p:txBody>
          <a:bodyPr/>
          <a:lstStyle/>
          <a:p>
            <a:r>
              <a:rPr lang="pt-BR" dirty="0"/>
              <a:t>Adicionando componentes </a:t>
            </a:r>
            <a:r>
              <a:rPr lang="pt-BR" dirty="0" err="1"/>
              <a:t>JButton</a:t>
            </a:r>
            <a:r>
              <a:rPr lang="pt-BR" dirty="0"/>
              <a:t> ou botões a sua janela(</a:t>
            </a:r>
            <a:r>
              <a:rPr lang="pt-BR" sz="2000" dirty="0" err="1"/>
              <a:t>cont</a:t>
            </a:r>
            <a:r>
              <a:rPr lang="pt-BR" dirty="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933057"/>
            <a:ext cx="4464496" cy="25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243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3200" dirty="0"/>
              <a:t>A classe </a:t>
            </a:r>
            <a:r>
              <a:rPr lang="pt-BR" sz="3200" dirty="0" err="1"/>
              <a:t>JPasswordField</a:t>
            </a:r>
            <a:r>
              <a:rPr lang="pt-BR" sz="3200" dirty="0"/>
              <a:t> possibilita a criação de caixas de texto para a digitação de senhas. Esta classe herda diretamente de </a:t>
            </a:r>
            <a:r>
              <a:rPr lang="pt-BR" sz="3200" dirty="0" err="1"/>
              <a:t>JTextField</a:t>
            </a:r>
            <a:r>
              <a:rPr lang="pt-BR" sz="3200" dirty="0"/>
              <a:t> e, portanto, permite a aplicação de todas as técnicas já vista na classe </a:t>
            </a:r>
            <a:r>
              <a:rPr lang="pt-BR" sz="3200" dirty="0" err="1"/>
              <a:t>JTextField</a:t>
            </a:r>
            <a:r>
              <a:rPr lang="pt-BR" sz="3200" dirty="0"/>
              <a:t>.</a:t>
            </a:r>
          </a:p>
        </p:txBody>
      </p:sp>
      <p:sp>
        <p:nvSpPr>
          <p:cNvPr id="3" name="Título 2"/>
          <p:cNvSpPr>
            <a:spLocks noGrp="1"/>
          </p:cNvSpPr>
          <p:nvPr>
            <p:ph type="title"/>
          </p:nvPr>
        </p:nvSpPr>
        <p:spPr/>
        <p:txBody>
          <a:bodyPr/>
          <a:lstStyle/>
          <a:p>
            <a:r>
              <a:rPr lang="pt-BR" dirty="0"/>
              <a:t>Adicionando componentes </a:t>
            </a:r>
            <a:r>
              <a:rPr lang="pt-BR" dirty="0" err="1"/>
              <a:t>JPasswordField</a:t>
            </a:r>
            <a:endParaRPr lang="pt-BR" dirty="0"/>
          </a:p>
        </p:txBody>
      </p:sp>
    </p:spTree>
    <p:extLst>
      <p:ext uri="{BB962C8B-B14F-4D97-AF65-F5344CB8AC3E}">
        <p14:creationId xmlns:p14="http://schemas.microsoft.com/office/powerpoint/2010/main" val="3451040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429000"/>
            <a:ext cx="302433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496855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603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77500" lnSpcReduction="20000"/>
          </a:bodyPr>
          <a:lstStyle/>
          <a:p>
            <a:pPr algn="just"/>
            <a:r>
              <a:rPr lang="pt-BR" dirty="0"/>
              <a:t>1–Alterando a cor de fonte de um </a:t>
            </a:r>
            <a:r>
              <a:rPr lang="pt-BR" b="1" dirty="0" err="1"/>
              <a:t>JPasswordField</a:t>
            </a:r>
            <a:r>
              <a:rPr lang="pt-BR" dirty="0"/>
              <a:t> </a:t>
            </a:r>
            <a:r>
              <a:rPr lang="pt-BR" b="1" dirty="0" err="1"/>
              <a:t>caixa.setForeground</a:t>
            </a:r>
            <a:r>
              <a:rPr lang="pt-BR" b="1" dirty="0"/>
              <a:t>(</a:t>
            </a:r>
            <a:r>
              <a:rPr lang="pt-BR" b="1" dirty="0" err="1"/>
              <a:t>Color.blue</a:t>
            </a:r>
            <a:r>
              <a:rPr lang="pt-BR" dirty="0"/>
              <a:t>); você poderá trocar a cor da letra da caixa de texto. No caso essa letra vai ficar azul.</a:t>
            </a:r>
          </a:p>
          <a:p>
            <a:pPr algn="just"/>
            <a:r>
              <a:rPr lang="pt-BR" dirty="0"/>
              <a:t>2 – Definir uma cor personalizada para o componente </a:t>
            </a:r>
            <a:r>
              <a:rPr lang="pt-BR" b="1" dirty="0" err="1"/>
              <a:t>JPasswordField</a:t>
            </a:r>
            <a:r>
              <a:rPr lang="pt-BR" dirty="0"/>
              <a:t> Você também pode definir uma cor para letra conforme seu gosto usando essa </a:t>
            </a:r>
            <a:r>
              <a:rPr lang="en-US" dirty="0" err="1"/>
              <a:t>linha</a:t>
            </a:r>
            <a:r>
              <a:rPr lang="en-US" dirty="0"/>
              <a:t> </a:t>
            </a:r>
            <a:r>
              <a:rPr lang="en-US" b="1" dirty="0" err="1"/>
              <a:t>caixa.setForeground</a:t>
            </a:r>
            <a:r>
              <a:rPr lang="en-US" b="1" dirty="0"/>
              <a:t>(new Color(115,99,128));</a:t>
            </a:r>
            <a:endParaRPr lang="pt-BR" b="1" dirty="0"/>
          </a:p>
          <a:p>
            <a:pPr algn="just"/>
            <a:r>
              <a:rPr lang="pt-BR" dirty="0"/>
              <a:t>3 – Alterando a cor de fundo de um componente </a:t>
            </a:r>
            <a:r>
              <a:rPr lang="pt-BR" b="1" dirty="0" err="1"/>
              <a:t>JPasswordField</a:t>
            </a:r>
            <a:r>
              <a:rPr lang="pt-BR" dirty="0"/>
              <a:t> Você pode digitar essa linha no aplicativo anterior: </a:t>
            </a:r>
            <a:r>
              <a:rPr lang="pt-BR" b="1" dirty="0" err="1"/>
              <a:t>caixa.setBackground</a:t>
            </a:r>
            <a:r>
              <a:rPr lang="pt-BR" b="1" dirty="0"/>
              <a:t>(</a:t>
            </a:r>
            <a:r>
              <a:rPr lang="pt-BR" b="1" dirty="0" err="1"/>
              <a:t>Color.yellow</a:t>
            </a:r>
            <a:r>
              <a:rPr lang="pt-BR" b="1" dirty="0"/>
              <a:t>)</a:t>
            </a:r>
            <a:r>
              <a:rPr lang="pt-BR" dirty="0"/>
              <a:t>; A caixa de texto dentro ficará com a cor amarela por dentro</a:t>
            </a:r>
          </a:p>
          <a:p>
            <a:pPr algn="just"/>
            <a:r>
              <a:rPr lang="pt-BR" dirty="0"/>
              <a:t>4 – Cor de fundo personalizada para o componente </a:t>
            </a:r>
            <a:r>
              <a:rPr lang="pt-BR" b="1" dirty="0" err="1"/>
              <a:t>JPasswordField</a:t>
            </a:r>
            <a:r>
              <a:rPr lang="pt-BR" dirty="0"/>
              <a:t>. Ao digitar essa linha no aplicativo dentro da caixa de texto ficará com a cor rosa. Onde você mesmo pode definir sua cor. </a:t>
            </a:r>
            <a:r>
              <a:rPr lang="pt-BR" b="1" dirty="0" err="1"/>
              <a:t>caixa.setBackground</a:t>
            </a:r>
            <a:r>
              <a:rPr lang="pt-BR" b="1" dirty="0"/>
              <a:t>(new Color(255,128,128));</a:t>
            </a:r>
          </a:p>
          <a:p>
            <a:pPr algn="just"/>
            <a:r>
              <a:rPr lang="pt-BR" dirty="0"/>
              <a:t>5 – Alterar tipo de fonte, estilo e tamanho da letra do componente Com essa linha você pode alterar o estilo da fonte o tipo e o tamanho da fonte. </a:t>
            </a:r>
            <a:r>
              <a:rPr lang="en-US" b="1" dirty="0" err="1"/>
              <a:t>caixa.setFont</a:t>
            </a:r>
            <a:r>
              <a:rPr lang="en-US" b="1" dirty="0"/>
              <a:t>(new Font("Ariel",Font.BOLD,20));</a:t>
            </a:r>
            <a:endParaRPr lang="pt-BR" b="1" dirty="0"/>
          </a:p>
          <a:p>
            <a:pPr algn="just"/>
            <a:r>
              <a:rPr lang="pt-BR" dirty="0"/>
              <a:t>6 – Alterando o </a:t>
            </a:r>
            <a:r>
              <a:rPr lang="pt-BR" dirty="0" err="1"/>
              <a:t>caracter</a:t>
            </a:r>
            <a:r>
              <a:rPr lang="pt-BR" dirty="0"/>
              <a:t> que aparece no componente </a:t>
            </a:r>
            <a:r>
              <a:rPr lang="pt-BR" b="1" dirty="0" err="1"/>
              <a:t>JPasswordField</a:t>
            </a:r>
            <a:endParaRPr lang="pt-BR" b="1" dirty="0"/>
          </a:p>
          <a:p>
            <a:pPr algn="just"/>
            <a:r>
              <a:rPr lang="pt-BR" dirty="0"/>
              <a:t>Você pode personalizar qual </a:t>
            </a:r>
            <a:r>
              <a:rPr lang="pt-BR" dirty="0" err="1"/>
              <a:t>caracter</a:t>
            </a:r>
            <a:r>
              <a:rPr lang="pt-BR" dirty="0"/>
              <a:t> vai aparecer na sua caixa de texto basta digitar essa linha </a:t>
            </a:r>
            <a:r>
              <a:rPr lang="pt-BR" b="1" dirty="0" err="1"/>
              <a:t>caixa.setEchoChar</a:t>
            </a:r>
            <a:r>
              <a:rPr lang="pt-BR" b="1" dirty="0"/>
              <a:t>('*');</a:t>
            </a:r>
          </a:p>
          <a:p>
            <a:pPr algn="just"/>
            <a:r>
              <a:rPr lang="pt-BR" dirty="0"/>
              <a:t>Dentro dos parênteses você pode adicionar qualquer </a:t>
            </a:r>
            <a:r>
              <a:rPr lang="pt-BR" dirty="0" err="1"/>
              <a:t>caracter</a:t>
            </a:r>
            <a:r>
              <a:rPr lang="pt-BR" dirty="0"/>
              <a:t>.</a:t>
            </a:r>
          </a:p>
          <a:p>
            <a:endParaRPr lang="pt-BR" dirty="0"/>
          </a:p>
        </p:txBody>
      </p:sp>
      <p:sp>
        <p:nvSpPr>
          <p:cNvPr id="3" name="Título 2"/>
          <p:cNvSpPr>
            <a:spLocks noGrp="1"/>
          </p:cNvSpPr>
          <p:nvPr>
            <p:ph type="title"/>
          </p:nvPr>
        </p:nvSpPr>
        <p:spPr/>
        <p:txBody>
          <a:bodyPr/>
          <a:lstStyle/>
          <a:p>
            <a:r>
              <a:rPr lang="pt-BR" dirty="0"/>
              <a:t>Adicionando componentes </a:t>
            </a:r>
            <a:r>
              <a:rPr lang="pt-BR" dirty="0" err="1"/>
              <a:t>JPasswordField</a:t>
            </a:r>
            <a:r>
              <a:rPr lang="pt-BR" dirty="0"/>
              <a:t>(</a:t>
            </a:r>
            <a:r>
              <a:rPr lang="pt-BR" sz="1800" dirty="0"/>
              <a:t>cont</a:t>
            </a:r>
            <a:r>
              <a:rPr lang="pt-BR" dirty="0"/>
              <a:t>.)</a:t>
            </a:r>
          </a:p>
        </p:txBody>
      </p:sp>
    </p:spTree>
    <p:extLst>
      <p:ext uri="{BB962C8B-B14F-4D97-AF65-F5344CB8AC3E}">
        <p14:creationId xmlns:p14="http://schemas.microsoft.com/office/powerpoint/2010/main" val="2928261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pPr algn="just"/>
            <a:r>
              <a:rPr lang="pt-BR" dirty="0"/>
              <a:t>Controle </a:t>
            </a:r>
            <a:r>
              <a:rPr lang="pt-BR" b="1" dirty="0" err="1"/>
              <a:t>JFormattedTextField</a:t>
            </a:r>
            <a:r>
              <a:rPr lang="pt-BR" dirty="0"/>
              <a:t> para data, telefone, CEP, CPF O componente </a:t>
            </a:r>
            <a:r>
              <a:rPr lang="pt-BR" b="1" dirty="0" err="1"/>
              <a:t>JFormattedTextField</a:t>
            </a:r>
            <a:r>
              <a:rPr lang="pt-BR" dirty="0"/>
              <a:t>, similar a uma caixa de texto </a:t>
            </a:r>
            <a:r>
              <a:rPr lang="pt-BR" dirty="0" err="1"/>
              <a:t>JTextField</a:t>
            </a:r>
            <a:r>
              <a:rPr lang="pt-BR" dirty="0"/>
              <a:t>, fornece a possibilidade da validação e exibição de dados formatados tempo real, ao seja, à medida que seu conteúdo é inserido A vantagem de usar uma caixa de texto tipo máscara é que o usuário é forçado a digitar os dados no formato especificado. O controle não aceita conteúdo que não siga os padrões predefinidos.</a:t>
            </a:r>
          </a:p>
          <a:p>
            <a:pPr algn="just"/>
            <a:r>
              <a:rPr lang="pt-BR" dirty="0"/>
              <a:t>Antes de usar o componente </a:t>
            </a:r>
            <a:r>
              <a:rPr lang="pt-BR" b="1" dirty="0" err="1"/>
              <a:t>JFormattedTextField</a:t>
            </a:r>
            <a:r>
              <a:rPr lang="pt-BR" dirty="0"/>
              <a:t>, é preciso entender o funcionamento da classe </a:t>
            </a:r>
            <a:r>
              <a:rPr lang="pt-BR" b="1" dirty="0" err="1"/>
              <a:t>MaskFormatter</a:t>
            </a:r>
            <a:r>
              <a:rPr lang="pt-BR" dirty="0"/>
              <a:t> (</a:t>
            </a:r>
            <a:r>
              <a:rPr lang="pt-BR" b="1" dirty="0"/>
              <a:t>do pacote </a:t>
            </a:r>
            <a:r>
              <a:rPr lang="pt-BR" b="1" dirty="0" err="1"/>
              <a:t>javax.swing.text</a:t>
            </a:r>
            <a:r>
              <a:rPr lang="pt-BR" b="1" dirty="0"/>
              <a:t>)</a:t>
            </a:r>
            <a:r>
              <a:rPr lang="pt-BR" dirty="0"/>
              <a:t>. Essa classe é usada para especificar a máscara que será usada na caixa de texto.</a:t>
            </a:r>
          </a:p>
          <a:p>
            <a:pPr algn="just"/>
            <a:r>
              <a:rPr lang="pt-BR" dirty="0"/>
              <a:t>Para definir os caracteres que serão aceitos, você deve usar a seguinte tabela al, ao seja, à medida que seu conteúdo é inserido.</a:t>
            </a:r>
          </a:p>
        </p:txBody>
      </p:sp>
      <p:sp>
        <p:nvSpPr>
          <p:cNvPr id="3" name="Título 2"/>
          <p:cNvSpPr>
            <a:spLocks noGrp="1"/>
          </p:cNvSpPr>
          <p:nvPr>
            <p:ph type="title"/>
          </p:nvPr>
        </p:nvSpPr>
        <p:spPr/>
        <p:txBody>
          <a:bodyPr/>
          <a:lstStyle/>
          <a:p>
            <a:r>
              <a:rPr lang="pt-BR" dirty="0"/>
              <a:t>Trabalhando com Controle </a:t>
            </a:r>
            <a:r>
              <a:rPr lang="pt-BR" dirty="0" err="1"/>
              <a:t>JFormattedTextField</a:t>
            </a:r>
            <a:endParaRPr lang="pt-BR" dirty="0"/>
          </a:p>
        </p:txBody>
      </p:sp>
    </p:spTree>
    <p:extLst>
      <p:ext uri="{BB962C8B-B14F-4D97-AF65-F5344CB8AC3E}">
        <p14:creationId xmlns:p14="http://schemas.microsoft.com/office/powerpoint/2010/main" val="3351205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3645023"/>
            <a:ext cx="8407893" cy="2481455"/>
          </a:xfrm>
        </p:spPr>
        <p:txBody>
          <a:bodyPr/>
          <a:lstStyle/>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712879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9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pPr algn="just"/>
            <a:r>
              <a:rPr lang="pt-BR" dirty="0"/>
              <a:t>Trabalhando com Controle </a:t>
            </a:r>
            <a:r>
              <a:rPr lang="pt-BR" dirty="0" err="1"/>
              <a:t>JFormattedTextField</a:t>
            </a:r>
            <a:r>
              <a:rPr lang="pt-BR" dirty="0"/>
              <a:t> (</a:t>
            </a:r>
            <a:r>
              <a:rPr lang="pt-BR" sz="12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8874"/>
            <a:ext cx="5760640" cy="623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71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800" dirty="0"/>
              <a:t>Um componente do Swing é reconhecido pela letra “J” antecedendo o nome do mesmo componente na hierarquia AWT. Assim, se no AWT temos o componente Button, em Swing esse componente é chamado de </a:t>
            </a:r>
            <a:r>
              <a:rPr lang="pt-BR" sz="2800" dirty="0" err="1"/>
              <a:t>JButton</a:t>
            </a:r>
            <a:r>
              <a:rPr lang="pt-BR" sz="2800" dirty="0"/>
              <a:t>. </a:t>
            </a:r>
            <a:r>
              <a:rPr lang="pt-BR" sz="2800" dirty="0" err="1"/>
              <a:t>Label</a:t>
            </a:r>
            <a:r>
              <a:rPr lang="pt-BR" sz="2800" dirty="0"/>
              <a:t> passa a ser chamado de </a:t>
            </a:r>
            <a:r>
              <a:rPr lang="pt-BR" sz="2800" dirty="0" err="1"/>
              <a:t>JLabel</a:t>
            </a:r>
            <a:r>
              <a:rPr lang="pt-BR" sz="2800" dirty="0"/>
              <a:t>, Frame de </a:t>
            </a:r>
            <a:r>
              <a:rPr lang="pt-BR" sz="2800" dirty="0" err="1"/>
              <a:t>JFrame</a:t>
            </a:r>
            <a:r>
              <a:rPr lang="pt-BR" sz="2800" dirty="0"/>
              <a:t> e assim por diante. Uma recomendação é que você investigue na documentação on-line a diferença, por exemplo, entre a funcionalidade de um </a:t>
            </a:r>
            <a:r>
              <a:rPr lang="pt-BR" sz="2800" dirty="0" err="1"/>
              <a:t>button</a:t>
            </a:r>
            <a:r>
              <a:rPr lang="pt-BR" sz="2800" dirty="0"/>
              <a:t> e um </a:t>
            </a:r>
            <a:r>
              <a:rPr lang="pt-BR" sz="2800" dirty="0" err="1"/>
              <a:t>Jbutton</a:t>
            </a:r>
            <a:r>
              <a:rPr lang="pt-BR" sz="2800" dirty="0"/>
              <a:t>.</a:t>
            </a:r>
          </a:p>
        </p:txBody>
      </p:sp>
      <p:sp>
        <p:nvSpPr>
          <p:cNvPr id="3" name="Título 2"/>
          <p:cNvSpPr>
            <a:spLocks noGrp="1"/>
          </p:cNvSpPr>
          <p:nvPr>
            <p:ph type="title"/>
          </p:nvPr>
        </p:nvSpPr>
        <p:spPr/>
        <p:txBody>
          <a:bodyPr/>
          <a:lstStyle/>
          <a:p>
            <a:r>
              <a:rPr lang="pt-BR" dirty="0"/>
              <a:t>Entendo o Swing(</a:t>
            </a:r>
            <a:r>
              <a:rPr lang="pt-BR" sz="1400" dirty="0" err="1"/>
              <a:t>cont</a:t>
            </a:r>
            <a:r>
              <a:rPr lang="pt-BR" dirty="0"/>
              <a:t>)</a:t>
            </a:r>
          </a:p>
        </p:txBody>
      </p:sp>
    </p:spTree>
    <p:extLst>
      <p:ext uri="{BB962C8B-B14F-4D97-AF65-F5344CB8AC3E}">
        <p14:creationId xmlns:p14="http://schemas.microsoft.com/office/powerpoint/2010/main" val="40057331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lstStyle/>
          <a:p>
            <a:endParaRPr lang="pt-BR"/>
          </a:p>
        </p:txBody>
      </p:sp>
      <p:grpSp>
        <p:nvGrpSpPr>
          <p:cNvPr id="4" name="Grupo 3"/>
          <p:cNvGrpSpPr/>
          <p:nvPr/>
        </p:nvGrpSpPr>
        <p:grpSpPr>
          <a:xfrm>
            <a:off x="827584" y="332656"/>
            <a:ext cx="5328592" cy="4608512"/>
            <a:chOff x="827584" y="764705"/>
            <a:chExt cx="5328592" cy="460851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5"/>
              <a:ext cx="532859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56793"/>
              <a:ext cx="532859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78726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Para construir o exemplo, usaremos as variáveis globais:</a:t>
            </a:r>
          </a:p>
          <a:p>
            <a:pPr algn="just"/>
            <a:r>
              <a:rPr lang="en-US" b="1" dirty="0" err="1"/>
              <a:t>FormattedTextField</a:t>
            </a:r>
            <a:r>
              <a:rPr lang="en-US" b="1" dirty="0"/>
              <a:t> </a:t>
            </a:r>
            <a:r>
              <a:rPr lang="en-US" b="1" dirty="0" err="1"/>
              <a:t>cep,tel</a:t>
            </a:r>
            <a:r>
              <a:rPr lang="en-US" b="1" dirty="0"/>
              <a:t>, </a:t>
            </a:r>
            <a:r>
              <a:rPr lang="en-US" b="1" dirty="0" err="1"/>
              <a:t>cpf</a:t>
            </a:r>
            <a:r>
              <a:rPr lang="en-US" b="1" dirty="0"/>
              <a:t>, data;</a:t>
            </a:r>
            <a:endParaRPr lang="pt-BR" b="1" dirty="0"/>
          </a:p>
          <a:p>
            <a:pPr algn="just"/>
            <a:r>
              <a:rPr lang="pt-BR" b="1" dirty="0" err="1"/>
              <a:t>MaskFormatter</a:t>
            </a:r>
            <a:r>
              <a:rPr lang="pt-BR" b="1" dirty="0"/>
              <a:t> </a:t>
            </a:r>
            <a:r>
              <a:rPr lang="pt-BR" b="1" dirty="0" err="1"/>
              <a:t>mascaracep,mascaratel</a:t>
            </a:r>
            <a:r>
              <a:rPr lang="pt-BR" b="1" dirty="0"/>
              <a:t>, </a:t>
            </a:r>
            <a:r>
              <a:rPr lang="pt-BR" b="1" dirty="0" err="1"/>
              <a:t>mascaracpf</a:t>
            </a:r>
            <a:r>
              <a:rPr lang="pt-BR" b="1" dirty="0"/>
              <a:t>, </a:t>
            </a:r>
            <a:r>
              <a:rPr lang="pt-BR" b="1" dirty="0" err="1"/>
              <a:t>mascaradata</a:t>
            </a:r>
            <a:r>
              <a:rPr lang="pt-BR" dirty="0"/>
              <a:t>;</a:t>
            </a:r>
          </a:p>
          <a:p>
            <a:pPr algn="just"/>
            <a:r>
              <a:rPr lang="pt-BR" dirty="0"/>
              <a:t>O código que inicializa a máscara foi inserido em um bloco </a:t>
            </a:r>
            <a:r>
              <a:rPr lang="pt-BR" dirty="0" err="1"/>
              <a:t>try</a:t>
            </a:r>
            <a:r>
              <a:rPr lang="pt-BR" dirty="0"/>
              <a:t>{ } de modo a evitar uma exceção:</a:t>
            </a:r>
          </a:p>
          <a:p>
            <a:pPr marL="365760" lvl="1" indent="0" algn="just">
              <a:buNone/>
            </a:pPr>
            <a:r>
              <a:rPr lang="pt-BR" b="1" dirty="0" err="1"/>
              <a:t>try</a:t>
            </a:r>
            <a:r>
              <a:rPr lang="pt-BR" b="1" dirty="0"/>
              <a:t>{</a:t>
            </a:r>
          </a:p>
          <a:p>
            <a:pPr marL="365760" lvl="1" indent="0" algn="just">
              <a:buNone/>
            </a:pPr>
            <a:r>
              <a:rPr lang="pt-BR" b="1" dirty="0" err="1"/>
              <a:t>mascaracep</a:t>
            </a:r>
            <a:r>
              <a:rPr lang="pt-BR" b="1" dirty="0"/>
              <a:t> = new </a:t>
            </a:r>
            <a:r>
              <a:rPr lang="pt-BR" b="1" dirty="0" err="1"/>
              <a:t>MaskFormatter</a:t>
            </a:r>
            <a:r>
              <a:rPr lang="pt-BR" b="1" dirty="0"/>
              <a:t>("#####-###");</a:t>
            </a:r>
          </a:p>
          <a:p>
            <a:pPr marL="365760" lvl="1" indent="0" algn="just">
              <a:buNone/>
            </a:pPr>
            <a:r>
              <a:rPr lang="en-US" b="1" dirty="0" err="1"/>
              <a:t>mascaratel</a:t>
            </a:r>
            <a:r>
              <a:rPr lang="en-US" b="1" dirty="0"/>
              <a:t> = new </a:t>
            </a:r>
            <a:r>
              <a:rPr lang="en-US" b="1" dirty="0" err="1"/>
              <a:t>MaskFormatter</a:t>
            </a:r>
            <a:r>
              <a:rPr lang="en-US" b="1" dirty="0"/>
              <a:t>("(##)####-####");</a:t>
            </a:r>
            <a:endParaRPr lang="pt-BR" b="1" dirty="0"/>
          </a:p>
          <a:p>
            <a:pPr marL="365760" lvl="1" indent="0" algn="just">
              <a:buNone/>
            </a:pPr>
            <a:r>
              <a:rPr lang="en-US" b="1" dirty="0" err="1"/>
              <a:t>mascaracpf</a:t>
            </a:r>
            <a:r>
              <a:rPr lang="en-US" b="1" dirty="0"/>
              <a:t> = new </a:t>
            </a:r>
            <a:r>
              <a:rPr lang="en-US" b="1" dirty="0" err="1"/>
              <a:t>MaskFormatter</a:t>
            </a:r>
            <a:r>
              <a:rPr lang="en-US" b="1" dirty="0"/>
              <a:t>("#########-##");</a:t>
            </a:r>
            <a:endParaRPr lang="pt-BR" b="1" dirty="0"/>
          </a:p>
          <a:p>
            <a:pPr marL="365760" lvl="1" indent="0" algn="just">
              <a:buNone/>
            </a:pPr>
            <a:r>
              <a:rPr lang="en-US" b="1" dirty="0" err="1"/>
              <a:t>mascaradata</a:t>
            </a:r>
            <a:r>
              <a:rPr lang="en-US" b="1" dirty="0"/>
              <a:t> = new </a:t>
            </a:r>
            <a:r>
              <a:rPr lang="en-US" b="1" dirty="0" err="1"/>
              <a:t>MaskFormatter</a:t>
            </a:r>
            <a:r>
              <a:rPr lang="en-US" b="1" dirty="0"/>
              <a:t>("##/##/####");</a:t>
            </a:r>
            <a:endParaRPr lang="pt-BR" b="1" dirty="0"/>
          </a:p>
          <a:p>
            <a:pPr marL="365760" lvl="1" indent="0" algn="just">
              <a:buNone/>
            </a:pPr>
            <a:r>
              <a:rPr lang="en-US" b="1" dirty="0" err="1"/>
              <a:t>mascaracep.setPlaceholderCharacter</a:t>
            </a:r>
            <a:r>
              <a:rPr lang="en-US" b="1" dirty="0"/>
              <a:t>(‘_’);</a:t>
            </a:r>
            <a:endParaRPr lang="pt-BR" b="1" dirty="0"/>
          </a:p>
          <a:p>
            <a:pPr marL="365760" lvl="1" indent="0" algn="just">
              <a:buNone/>
            </a:pPr>
            <a:r>
              <a:rPr lang="en-US" b="1" dirty="0" err="1"/>
              <a:t>mascaratel.setPlaceholderCharacter</a:t>
            </a:r>
            <a:r>
              <a:rPr lang="en-US" b="1" dirty="0"/>
              <a:t>(‘_’);</a:t>
            </a:r>
            <a:endParaRPr lang="pt-BR" b="1" dirty="0"/>
          </a:p>
          <a:p>
            <a:pPr marL="365760" lvl="1" indent="0" algn="just">
              <a:buNone/>
            </a:pPr>
            <a:r>
              <a:rPr lang="en-US" b="1" dirty="0" err="1"/>
              <a:t>mascaracpf.setPlaceholderCharacter</a:t>
            </a:r>
            <a:r>
              <a:rPr lang="en-US" b="1" dirty="0"/>
              <a:t>(‘_’);</a:t>
            </a:r>
            <a:endParaRPr lang="pt-BR" b="1" dirty="0"/>
          </a:p>
          <a:p>
            <a:pPr marL="365760" lvl="1" indent="0" algn="just">
              <a:buNone/>
            </a:pPr>
            <a:r>
              <a:rPr lang="en-US" b="1" dirty="0" err="1"/>
              <a:t>mascaradata.setPlaceholderCharacter</a:t>
            </a:r>
            <a:r>
              <a:rPr lang="en-US" b="1" dirty="0"/>
              <a:t>(‘_’);</a:t>
            </a:r>
            <a:endParaRPr lang="pt-BR" b="1" dirty="0"/>
          </a:p>
          <a:p>
            <a:pPr marL="365760" lvl="1" indent="0" algn="just">
              <a:buNone/>
            </a:pPr>
            <a:r>
              <a:rPr lang="pt-BR" b="1" dirty="0"/>
              <a:t>}</a:t>
            </a:r>
          </a:p>
          <a:p>
            <a:pPr marL="365760" lvl="1" indent="0" algn="just">
              <a:buNone/>
            </a:pPr>
            <a:r>
              <a:rPr lang="pt-BR" b="1" dirty="0"/>
              <a:t>catch(</a:t>
            </a:r>
            <a:r>
              <a:rPr lang="pt-BR" b="1" dirty="0" err="1"/>
              <a:t>ParseException</a:t>
            </a:r>
            <a:r>
              <a:rPr lang="pt-BR" b="1" dirty="0"/>
              <a:t> </a:t>
            </a:r>
            <a:r>
              <a:rPr lang="pt-BR" b="1" dirty="0" err="1"/>
              <a:t>excp</a:t>
            </a:r>
            <a:r>
              <a:rPr lang="pt-BR" b="1" dirty="0"/>
              <a:t>){}</a:t>
            </a:r>
          </a:p>
          <a:p>
            <a:pPr marL="45720" indent="0">
              <a:buNone/>
            </a:pPr>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9622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Observe o uso do símbolo # para permitir somente valores numéricos e uma chamada ao método </a:t>
            </a:r>
            <a:r>
              <a:rPr lang="pt-BR" sz="2400" dirty="0" err="1"/>
              <a:t>setPlaceholderCharacter</a:t>
            </a:r>
            <a:r>
              <a:rPr lang="pt-BR" sz="2400" dirty="0"/>
              <a:t> para definir o caractere que será exibido como marcador para a máscara, geralmente o caractere de sublinhado. Essa máscara é fornecida como argumento para o construtor da </a:t>
            </a:r>
            <a:r>
              <a:rPr lang="en-US" sz="2400" dirty="0" err="1"/>
              <a:t>classe</a:t>
            </a:r>
            <a:r>
              <a:rPr lang="en-US" sz="2400" dirty="0"/>
              <a:t> </a:t>
            </a:r>
            <a:r>
              <a:rPr lang="en-US" sz="2400" b="1" dirty="0" err="1"/>
              <a:t>JFormattedTextField</a:t>
            </a:r>
            <a:r>
              <a:rPr lang="en-US" sz="2400" dirty="0"/>
              <a:t>:</a:t>
            </a:r>
            <a:endParaRPr lang="pt-BR" sz="2400" dirty="0"/>
          </a:p>
          <a:p>
            <a:pPr marL="594360" lvl="2" indent="0">
              <a:buNone/>
            </a:pPr>
            <a:r>
              <a:rPr lang="en-US" b="1" dirty="0" err="1"/>
              <a:t>cep</a:t>
            </a:r>
            <a:r>
              <a:rPr lang="en-US" b="1" dirty="0"/>
              <a:t> = new </a:t>
            </a:r>
            <a:r>
              <a:rPr lang="en-US" b="1" dirty="0" err="1"/>
              <a:t>JFormattedTextField</a:t>
            </a:r>
            <a:r>
              <a:rPr lang="en-US" b="1" dirty="0"/>
              <a:t>(</a:t>
            </a:r>
            <a:r>
              <a:rPr lang="en-US" b="1" dirty="0" err="1"/>
              <a:t>mascaracep</a:t>
            </a:r>
            <a:r>
              <a:rPr lang="en-US" b="1" dirty="0"/>
              <a:t>);</a:t>
            </a:r>
            <a:endParaRPr lang="pt-BR" b="1" dirty="0"/>
          </a:p>
          <a:p>
            <a:pPr marL="594360" lvl="2" indent="0">
              <a:buNone/>
            </a:pPr>
            <a:r>
              <a:rPr lang="en-US" b="1" dirty="0" err="1"/>
              <a:t>tel</a:t>
            </a:r>
            <a:r>
              <a:rPr lang="en-US" b="1" dirty="0"/>
              <a:t> = new </a:t>
            </a:r>
            <a:r>
              <a:rPr lang="en-US" b="1" dirty="0" err="1"/>
              <a:t>JFormattedTextField</a:t>
            </a:r>
            <a:r>
              <a:rPr lang="en-US" b="1" dirty="0"/>
              <a:t>(</a:t>
            </a:r>
            <a:r>
              <a:rPr lang="en-US" b="1" dirty="0" err="1"/>
              <a:t>mascaratel</a:t>
            </a:r>
            <a:r>
              <a:rPr lang="en-US" b="1" dirty="0"/>
              <a:t>);</a:t>
            </a:r>
            <a:endParaRPr lang="pt-BR" b="1" dirty="0"/>
          </a:p>
          <a:p>
            <a:pPr marL="594360" lvl="2" indent="0">
              <a:buNone/>
            </a:pPr>
            <a:r>
              <a:rPr lang="en-US" b="1" dirty="0" err="1"/>
              <a:t>cpf</a:t>
            </a:r>
            <a:r>
              <a:rPr lang="en-US" b="1" dirty="0"/>
              <a:t> = new </a:t>
            </a:r>
            <a:r>
              <a:rPr lang="en-US" b="1" dirty="0" err="1"/>
              <a:t>JFormattedTextField</a:t>
            </a:r>
            <a:r>
              <a:rPr lang="en-US" b="1" dirty="0"/>
              <a:t>(</a:t>
            </a:r>
            <a:r>
              <a:rPr lang="en-US" b="1" dirty="0" err="1"/>
              <a:t>mascaracpf</a:t>
            </a:r>
            <a:r>
              <a:rPr lang="en-US" b="1" dirty="0"/>
              <a:t>);</a:t>
            </a:r>
            <a:endParaRPr lang="pt-BR" b="1" dirty="0"/>
          </a:p>
          <a:p>
            <a:pPr marL="594360" lvl="2" indent="0">
              <a:buNone/>
            </a:pPr>
            <a:r>
              <a:rPr lang="pt-BR" b="1" dirty="0"/>
              <a:t>data = new </a:t>
            </a:r>
            <a:r>
              <a:rPr lang="pt-BR" b="1" dirty="0" err="1"/>
              <a:t>JFormattedTextField</a:t>
            </a:r>
            <a:r>
              <a:rPr lang="pt-BR" b="1" dirty="0"/>
              <a:t>(</a:t>
            </a:r>
            <a:r>
              <a:rPr lang="pt-BR" b="1" dirty="0" err="1"/>
              <a:t>mascaradata</a:t>
            </a:r>
            <a:r>
              <a:rPr lang="pt-BR" b="1" dirty="0"/>
              <a:t>);</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277786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1 Adicionando cores na letra do </a:t>
            </a:r>
            <a:r>
              <a:rPr lang="pt-BR" b="1" dirty="0" err="1"/>
              <a:t>JFormattedTextField</a:t>
            </a:r>
            <a:r>
              <a:rPr lang="pt-BR" dirty="0"/>
              <a:t> Essas linhas podem ser adicionadas no programa anterior acima do objeto tela.</a:t>
            </a:r>
          </a:p>
          <a:p>
            <a:pPr marL="320040" lvl="1" indent="0">
              <a:buNone/>
            </a:pPr>
            <a:r>
              <a:rPr lang="en-US" b="1" dirty="0" err="1"/>
              <a:t>cep.setForeground</a:t>
            </a:r>
            <a:r>
              <a:rPr lang="en-US" b="1" dirty="0"/>
              <a:t>(</a:t>
            </a:r>
            <a:r>
              <a:rPr lang="en-US" b="1" dirty="0" err="1"/>
              <a:t>Color.blue</a:t>
            </a:r>
            <a:r>
              <a:rPr lang="en-US" b="1" dirty="0"/>
              <a:t>);</a:t>
            </a:r>
            <a:endParaRPr lang="pt-BR" b="1" dirty="0"/>
          </a:p>
          <a:p>
            <a:pPr marL="320040" lvl="1" indent="0">
              <a:buNone/>
            </a:pPr>
            <a:r>
              <a:rPr lang="en-US" b="1" dirty="0" err="1"/>
              <a:t>tel.setForeground</a:t>
            </a:r>
            <a:r>
              <a:rPr lang="en-US" b="1" dirty="0"/>
              <a:t>(</a:t>
            </a:r>
            <a:r>
              <a:rPr lang="en-US" b="1" dirty="0" err="1"/>
              <a:t>Color.red</a:t>
            </a:r>
            <a:r>
              <a:rPr lang="en-US" b="1" dirty="0"/>
              <a:t>);</a:t>
            </a:r>
            <a:endParaRPr lang="pt-BR" b="1" dirty="0"/>
          </a:p>
          <a:p>
            <a:pPr marL="320040" lvl="1" indent="0">
              <a:buNone/>
            </a:pPr>
            <a:r>
              <a:rPr lang="en-US" b="1" dirty="0" err="1"/>
              <a:t>cpf.setForeground</a:t>
            </a:r>
            <a:r>
              <a:rPr lang="en-US" b="1" dirty="0"/>
              <a:t>(</a:t>
            </a:r>
            <a:r>
              <a:rPr lang="en-US" b="1" dirty="0" err="1"/>
              <a:t>Color.green</a:t>
            </a:r>
            <a:r>
              <a:rPr lang="en-US" b="1" dirty="0"/>
              <a:t>);</a:t>
            </a:r>
            <a:endParaRPr lang="pt-BR" b="1" dirty="0"/>
          </a:p>
          <a:p>
            <a:pPr marL="320040" lvl="1" indent="0">
              <a:buNone/>
            </a:pPr>
            <a:r>
              <a:rPr lang="en-US" b="1" dirty="0" err="1"/>
              <a:t>data.setForeground</a:t>
            </a:r>
            <a:r>
              <a:rPr lang="en-US" b="1" dirty="0"/>
              <a:t>(new Color(255,128,128));</a:t>
            </a:r>
            <a:endParaRPr lang="pt-BR" b="1" dirty="0"/>
          </a:p>
          <a:p>
            <a:pPr algn="just"/>
            <a:r>
              <a:rPr lang="pt-BR" dirty="0"/>
              <a:t>2 Adicionando cores no fundo do </a:t>
            </a:r>
            <a:r>
              <a:rPr lang="pt-BR" b="1" dirty="0" err="1"/>
              <a:t>JFormattedTextField</a:t>
            </a:r>
            <a:r>
              <a:rPr lang="pt-BR" dirty="0"/>
              <a:t> Já esses códigos podem ser adicionados logo abaixo ao anterior.</a:t>
            </a:r>
          </a:p>
          <a:p>
            <a:pPr marL="365760" lvl="1" indent="0" algn="just">
              <a:buNone/>
            </a:pPr>
            <a:r>
              <a:rPr lang="en-US" b="1" dirty="0" err="1"/>
              <a:t>cep.setBackground</a:t>
            </a:r>
            <a:r>
              <a:rPr lang="en-US" b="1" dirty="0"/>
              <a:t>(</a:t>
            </a:r>
            <a:r>
              <a:rPr lang="en-US" b="1" dirty="0" err="1"/>
              <a:t>Color.yellow</a:t>
            </a:r>
            <a:r>
              <a:rPr lang="en-US" b="1" dirty="0"/>
              <a:t>);</a:t>
            </a:r>
            <a:endParaRPr lang="pt-BR" b="1" dirty="0"/>
          </a:p>
          <a:p>
            <a:pPr marL="365760" lvl="1" indent="0" algn="just">
              <a:buNone/>
            </a:pPr>
            <a:r>
              <a:rPr lang="en-US" b="1" dirty="0" err="1"/>
              <a:t>tel.setBackground</a:t>
            </a:r>
            <a:r>
              <a:rPr lang="en-US" b="1" dirty="0"/>
              <a:t>(</a:t>
            </a:r>
            <a:r>
              <a:rPr lang="en-US" b="1" dirty="0" err="1"/>
              <a:t>Color.yellow</a:t>
            </a:r>
            <a:r>
              <a:rPr lang="en-US" b="1" dirty="0"/>
              <a:t>);</a:t>
            </a:r>
            <a:endParaRPr lang="pt-BR" b="1" dirty="0"/>
          </a:p>
          <a:p>
            <a:pPr marL="365760" lvl="1" indent="0" algn="just">
              <a:buNone/>
            </a:pPr>
            <a:r>
              <a:rPr lang="en-US" b="1" dirty="0" err="1"/>
              <a:t>cpf.setBackground</a:t>
            </a:r>
            <a:r>
              <a:rPr lang="en-US" b="1" dirty="0"/>
              <a:t>(new Color(255,255,204));</a:t>
            </a:r>
            <a:endParaRPr lang="pt-BR" b="1" dirty="0"/>
          </a:p>
          <a:p>
            <a:pPr marL="365760" lvl="1" indent="0" algn="just">
              <a:buNone/>
            </a:pPr>
            <a:r>
              <a:rPr lang="en-US" b="1" dirty="0" err="1"/>
              <a:t>data.setBackground</a:t>
            </a:r>
            <a:r>
              <a:rPr lang="en-US" b="1" dirty="0"/>
              <a:t>(new Color(255,255,204));</a:t>
            </a:r>
            <a:endParaRPr lang="pt-BR" b="1" dirty="0"/>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spTree>
    <p:extLst>
      <p:ext uri="{BB962C8B-B14F-4D97-AF65-F5344CB8AC3E}">
        <p14:creationId xmlns:p14="http://schemas.microsoft.com/office/powerpoint/2010/main" val="759408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3 Alterando o tipo, estilo, tamanho da fonte do </a:t>
            </a:r>
            <a:r>
              <a:rPr lang="pt-BR" dirty="0" err="1"/>
              <a:t>JFormattedTextField</a:t>
            </a:r>
            <a:r>
              <a:rPr lang="pt-BR" dirty="0"/>
              <a:t> Já esses códigos podem ser adicionados logo abaixo ao anterior.</a:t>
            </a:r>
          </a:p>
          <a:p>
            <a:pPr marL="365760" lvl="1" indent="0">
              <a:buNone/>
            </a:pPr>
            <a:r>
              <a:rPr lang="en-US" b="1" dirty="0" err="1"/>
              <a:t>cep.setFont</a:t>
            </a:r>
            <a:r>
              <a:rPr lang="en-US" b="1" dirty="0"/>
              <a:t>(new Font("Times New Roman",Font.BOLD,14));</a:t>
            </a:r>
            <a:endParaRPr lang="pt-BR" b="1" dirty="0"/>
          </a:p>
          <a:p>
            <a:pPr marL="365760" lvl="1" indent="0">
              <a:buNone/>
            </a:pPr>
            <a:r>
              <a:rPr lang="en-US" b="1" dirty="0" err="1"/>
              <a:t>tel.setFont</a:t>
            </a:r>
            <a:r>
              <a:rPr lang="en-US" b="1" dirty="0"/>
              <a:t>(new Font("Comic Sans MS",Font.PLAIN,14));</a:t>
            </a:r>
            <a:endParaRPr lang="pt-BR" b="1" dirty="0"/>
          </a:p>
          <a:p>
            <a:pPr marL="365760" lvl="1" indent="0">
              <a:buNone/>
            </a:pPr>
            <a:r>
              <a:rPr lang="en-US" b="1" dirty="0" err="1"/>
              <a:t>cpf.setFont</a:t>
            </a:r>
            <a:r>
              <a:rPr lang="en-US" b="1" dirty="0"/>
              <a:t>(new Font("Arial",Font.BOLD,14));</a:t>
            </a:r>
            <a:endParaRPr lang="pt-BR" b="1" dirty="0"/>
          </a:p>
          <a:p>
            <a:pPr marL="365760" lvl="1" indent="0">
              <a:buNone/>
            </a:pPr>
            <a:r>
              <a:rPr lang="en-US" b="1" dirty="0" err="1"/>
              <a:t>data.setFont</a:t>
            </a:r>
            <a:r>
              <a:rPr lang="en-US" b="1" dirty="0"/>
              <a:t>(new Font("Tahoma",Font.BOLD,14));</a:t>
            </a:r>
            <a:endParaRPr lang="pt-BR" b="1" dirty="0"/>
          </a:p>
          <a:p>
            <a:pPr algn="just"/>
            <a:r>
              <a:rPr lang="pt-BR" dirty="0"/>
              <a:t>Aplicativo sendo executado depois de todos os códigos Java, estarem adicionados no aplicativo, veja os efeitos com as cores:</a:t>
            </a:r>
          </a:p>
          <a:p>
            <a:endParaRPr lang="pt-BR" dirty="0"/>
          </a:p>
        </p:txBody>
      </p:sp>
      <p:sp>
        <p:nvSpPr>
          <p:cNvPr id="3" name="Título 2"/>
          <p:cNvSpPr>
            <a:spLocks noGrp="1"/>
          </p:cNvSpPr>
          <p:nvPr>
            <p:ph type="title"/>
          </p:nvPr>
        </p:nvSpPr>
        <p:spPr/>
        <p:txBody>
          <a:bodyPr/>
          <a:lstStyle/>
          <a:p>
            <a:r>
              <a:rPr lang="pt-BR" dirty="0"/>
              <a:t>Trabalhando com Controle </a:t>
            </a:r>
            <a:r>
              <a:rPr lang="pt-BR" dirty="0" err="1"/>
              <a:t>JFormattedTextField</a:t>
            </a:r>
            <a:r>
              <a:rPr lang="pt-BR" dirty="0"/>
              <a:t>(</a:t>
            </a:r>
            <a:r>
              <a:rPr lang="pt-BR" sz="1800" dirty="0" err="1"/>
              <a:t>cont</a:t>
            </a:r>
            <a:r>
              <a:rPr lang="pt-BR"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784936"/>
            <a:ext cx="2921489" cy="188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083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335017" cy="4407408"/>
          </a:xfrm>
        </p:spPr>
        <p:txBody>
          <a:bodyPr/>
          <a:lstStyle/>
          <a:p>
            <a:pPr algn="just"/>
            <a:r>
              <a:rPr lang="pt-BR" dirty="0"/>
              <a:t>Como funciona o aplicativo:</a:t>
            </a:r>
          </a:p>
          <a:p>
            <a:pPr algn="just"/>
            <a:r>
              <a:rPr lang="pt-BR" b="1" dirty="0" err="1"/>
              <a:t>import</a:t>
            </a:r>
            <a:r>
              <a:rPr lang="pt-BR" b="1" dirty="0"/>
              <a:t> </a:t>
            </a:r>
            <a:r>
              <a:rPr lang="pt-BR" b="1" dirty="0" err="1"/>
              <a:t>javax.swing</a:t>
            </a:r>
            <a:r>
              <a:rPr lang="pt-BR" b="1" dirty="0"/>
              <a:t>.*; </a:t>
            </a:r>
            <a:r>
              <a:rPr lang="pt-BR" dirty="0"/>
              <a:t>- pacote que exibe conteúdos na janela</a:t>
            </a:r>
          </a:p>
          <a:p>
            <a:pPr algn="just"/>
            <a:r>
              <a:rPr lang="pt-BR" b="1" dirty="0" err="1"/>
              <a:t>import</a:t>
            </a:r>
            <a:r>
              <a:rPr lang="pt-BR" b="1" dirty="0"/>
              <a:t> </a:t>
            </a:r>
            <a:r>
              <a:rPr lang="pt-BR" b="1" dirty="0" err="1"/>
              <a:t>java.awt</a:t>
            </a:r>
            <a:r>
              <a:rPr lang="pt-BR" b="1" dirty="0"/>
              <a:t>.*; </a:t>
            </a:r>
            <a:r>
              <a:rPr lang="pt-BR" dirty="0"/>
              <a:t>- pacote que exibe conteúdos na janela</a:t>
            </a:r>
          </a:p>
          <a:p>
            <a:pPr algn="just"/>
            <a:r>
              <a:rPr lang="pt-BR" b="1" dirty="0" err="1"/>
              <a:t>import</a:t>
            </a:r>
            <a:r>
              <a:rPr lang="pt-BR" b="1" dirty="0"/>
              <a:t> </a:t>
            </a:r>
            <a:r>
              <a:rPr lang="pt-BR" b="1" dirty="0" err="1"/>
              <a:t>java.awt.event</a:t>
            </a:r>
            <a:r>
              <a:rPr lang="pt-BR" b="1" dirty="0"/>
              <a:t>.*; </a:t>
            </a:r>
            <a:r>
              <a:rPr lang="pt-BR" dirty="0"/>
              <a:t>- pacote que trabalha com os eventos</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628800"/>
            <a:ext cx="4104456"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698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lnSpcReduction="10000"/>
          </a:bodyPr>
          <a:lstStyle/>
          <a:p>
            <a:r>
              <a:rPr lang="pt-BR" dirty="0"/>
              <a:t>Declarar o componente como </a:t>
            </a:r>
            <a:r>
              <a:rPr lang="pt-BR" dirty="0" err="1"/>
              <a:t>JButton</a:t>
            </a:r>
            <a:r>
              <a:rPr lang="pt-BR" dirty="0"/>
              <a:t>: </a:t>
            </a:r>
            <a:r>
              <a:rPr lang="pt-BR" dirty="0" err="1"/>
              <a:t>JButton</a:t>
            </a:r>
            <a:r>
              <a:rPr lang="pt-BR" dirty="0"/>
              <a:t> </a:t>
            </a:r>
            <a:r>
              <a:rPr lang="pt-BR" dirty="0" err="1"/>
              <a:t>botaosair</a:t>
            </a:r>
            <a:r>
              <a:rPr lang="pt-BR" dirty="0"/>
              <a:t>;</a:t>
            </a:r>
          </a:p>
          <a:p>
            <a:r>
              <a:rPr lang="pt-BR" dirty="0"/>
              <a:t>Atribuir o texto ao botão: </a:t>
            </a:r>
            <a:r>
              <a:rPr lang="pt-BR" dirty="0" err="1"/>
              <a:t>botaosair</a:t>
            </a:r>
            <a:r>
              <a:rPr lang="pt-BR" dirty="0"/>
              <a:t> = new </a:t>
            </a:r>
            <a:r>
              <a:rPr lang="pt-BR" dirty="0" err="1"/>
              <a:t>JButton</a:t>
            </a:r>
            <a:r>
              <a:rPr lang="pt-BR" dirty="0"/>
              <a:t> ("Sair");</a:t>
            </a:r>
          </a:p>
          <a:p>
            <a:r>
              <a:rPr lang="pt-BR" dirty="0"/>
              <a:t>Posicionar o botão na janela: </a:t>
            </a:r>
            <a:r>
              <a:rPr lang="pt-BR" dirty="0" err="1"/>
              <a:t>botaosair.setBounds</a:t>
            </a:r>
            <a:r>
              <a:rPr lang="pt-BR" dirty="0"/>
              <a:t>(100,50,100,20);</a:t>
            </a:r>
          </a:p>
          <a:p>
            <a:r>
              <a:rPr lang="pt-BR" dirty="0"/>
              <a:t>E chama o objeto tela para exibir o componente: </a:t>
            </a:r>
            <a:r>
              <a:rPr lang="pt-BR" dirty="0" err="1"/>
              <a:t>tela.add</a:t>
            </a:r>
            <a:r>
              <a:rPr lang="pt-BR" dirty="0"/>
              <a:t>(</a:t>
            </a:r>
            <a:r>
              <a:rPr lang="pt-BR" dirty="0" err="1"/>
              <a:t>botaosair</a:t>
            </a:r>
            <a:r>
              <a:rPr lang="pt-BR" dirty="0"/>
              <a:t>);</a:t>
            </a:r>
          </a:p>
          <a:p>
            <a:r>
              <a:rPr lang="pt-BR" dirty="0"/>
              <a:t>Explicando o funcionamento do botão:</a:t>
            </a:r>
          </a:p>
          <a:p>
            <a:pPr marL="320040" lvl="1" indent="0">
              <a:buNone/>
            </a:pPr>
            <a:r>
              <a:rPr lang="en-US" dirty="0" err="1"/>
              <a:t>botaosair.addActionListener</a:t>
            </a:r>
            <a:r>
              <a:rPr lang="en-US" dirty="0"/>
              <a:t>(</a:t>
            </a:r>
            <a:endParaRPr lang="pt-BR" dirty="0"/>
          </a:p>
          <a:p>
            <a:pPr marL="320040" lvl="1" indent="0">
              <a:buNone/>
            </a:pPr>
            <a:r>
              <a:rPr lang="en-US" dirty="0"/>
              <a:t>new </a:t>
            </a:r>
            <a:r>
              <a:rPr lang="en-US" dirty="0" err="1"/>
              <a:t>ActionListener</a:t>
            </a:r>
            <a:r>
              <a:rPr lang="en-US" dirty="0"/>
              <a:t>(){</a:t>
            </a:r>
            <a:endParaRPr lang="pt-BR" dirty="0"/>
          </a:p>
          <a:p>
            <a:pPr marL="320040" lvl="1" indent="0">
              <a:buNone/>
            </a:pPr>
            <a:r>
              <a:rPr lang="en-US" dirty="0"/>
              <a:t>public void </a:t>
            </a:r>
            <a:r>
              <a:rPr lang="en-US" dirty="0" err="1"/>
              <a:t>actionPerformed</a:t>
            </a:r>
            <a:r>
              <a:rPr lang="en-US" dirty="0"/>
              <a:t>(</a:t>
            </a:r>
            <a:r>
              <a:rPr lang="en-US" dirty="0" err="1"/>
              <a:t>ActionEvent</a:t>
            </a:r>
            <a:r>
              <a:rPr lang="en-US" dirty="0"/>
              <a:t> e){</a:t>
            </a:r>
            <a:endParaRPr lang="pt-BR" dirty="0"/>
          </a:p>
          <a:p>
            <a:pPr marL="320040" lvl="1" indent="0">
              <a:buNone/>
            </a:pPr>
            <a:r>
              <a:rPr lang="pt-BR" dirty="0" err="1"/>
              <a:t>System.exit</a:t>
            </a:r>
            <a:r>
              <a:rPr lang="pt-BR" dirty="0"/>
              <a:t>(0);</a:t>
            </a:r>
          </a:p>
          <a:p>
            <a:pPr marL="320040" lvl="1" indent="0">
              <a:buNone/>
            </a:pPr>
            <a:r>
              <a:rPr lang="pt-BR" dirty="0"/>
              <a:t>}</a:t>
            </a:r>
          </a:p>
          <a:p>
            <a:pPr marL="320040" lvl="1" indent="0">
              <a:buNone/>
            </a:pPr>
            <a:r>
              <a:rPr lang="pt-BR" dirty="0"/>
              <a:t>}</a:t>
            </a:r>
          </a:p>
          <a:p>
            <a:pPr marL="320040" lvl="1" indent="0">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197235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err="1"/>
              <a:t>addActionListener</a:t>
            </a:r>
            <a:r>
              <a:rPr lang="pt-BR" dirty="0"/>
              <a:t> – Adicionar ação a lista que estará dentro do botão.</a:t>
            </a:r>
          </a:p>
          <a:p>
            <a:pPr algn="just"/>
            <a:r>
              <a:rPr lang="pt-BR" dirty="0"/>
              <a:t>new </a:t>
            </a:r>
            <a:r>
              <a:rPr lang="pt-BR" dirty="0" err="1"/>
              <a:t>ActionListener</a:t>
            </a:r>
            <a:r>
              <a:rPr lang="pt-BR" dirty="0"/>
              <a:t> – Chamando nova ação a ser listada.</a:t>
            </a:r>
          </a:p>
          <a:p>
            <a:pPr algn="just"/>
            <a:r>
              <a:rPr lang="en-US" dirty="0"/>
              <a:t>public void </a:t>
            </a:r>
            <a:r>
              <a:rPr lang="en-US" dirty="0" err="1"/>
              <a:t>actionPerformed</a:t>
            </a:r>
            <a:r>
              <a:rPr lang="en-US" dirty="0"/>
              <a:t>(</a:t>
            </a:r>
            <a:r>
              <a:rPr lang="en-US" dirty="0" err="1"/>
              <a:t>ActionEvent</a:t>
            </a:r>
            <a:r>
              <a:rPr lang="en-US" dirty="0"/>
              <a:t> e) – </a:t>
            </a:r>
            <a:r>
              <a:rPr lang="pt-BR" dirty="0"/>
              <a:t>performance da ação que o evento público chamara que será o </a:t>
            </a:r>
            <a:r>
              <a:rPr lang="pt-BR" dirty="0" err="1"/>
              <a:t>exit</a:t>
            </a:r>
            <a:r>
              <a:rPr lang="pt-BR" dirty="0"/>
              <a:t>.</a:t>
            </a:r>
          </a:p>
          <a:p>
            <a:pPr algn="just"/>
            <a:r>
              <a:rPr lang="pt-BR" dirty="0" err="1"/>
              <a:t>System.exit</a:t>
            </a:r>
            <a:r>
              <a:rPr lang="pt-BR" dirty="0"/>
              <a:t>(0); - Finaliza o aplicativo</a:t>
            </a:r>
          </a:p>
          <a:p>
            <a:pPr algn="just"/>
            <a:r>
              <a:rPr lang="pt-BR" dirty="0"/>
              <a:t>Use sempre essa lista para fazer qualquer botão funcionar ou chama algum </a:t>
            </a:r>
            <a:r>
              <a:rPr lang="en-US" dirty="0" err="1"/>
              <a:t>evento</a:t>
            </a:r>
            <a:r>
              <a:rPr lang="en-US" dirty="0"/>
              <a:t>:</a:t>
            </a:r>
            <a:endParaRPr lang="pt-BR" dirty="0"/>
          </a:p>
          <a:p>
            <a:pPr marL="45720" indent="0" algn="just">
              <a:buNone/>
            </a:pPr>
            <a:r>
              <a:rPr lang="en-US" dirty="0" err="1"/>
              <a:t>nomebotao.addActionListener</a:t>
            </a:r>
            <a:r>
              <a:rPr lang="en-US" dirty="0"/>
              <a:t>( new </a:t>
            </a:r>
            <a:r>
              <a:rPr lang="en-US" dirty="0" err="1"/>
              <a:t>ActionListener</a:t>
            </a:r>
            <a:r>
              <a:rPr lang="en-US" dirty="0"/>
              <a:t>(){</a:t>
            </a:r>
            <a:endParaRPr lang="pt-BR" dirty="0"/>
          </a:p>
          <a:p>
            <a:pPr marL="45720" indent="0" algn="just">
              <a:buNone/>
            </a:pPr>
            <a:r>
              <a:rPr lang="en-US" dirty="0"/>
              <a:t>public void </a:t>
            </a:r>
            <a:r>
              <a:rPr lang="en-US" dirty="0" err="1"/>
              <a:t>actionPerformed</a:t>
            </a:r>
            <a:r>
              <a:rPr lang="en-US" dirty="0"/>
              <a:t>(</a:t>
            </a:r>
            <a:r>
              <a:rPr lang="en-US" dirty="0" err="1"/>
              <a:t>ActionEvent</a:t>
            </a:r>
            <a:r>
              <a:rPr lang="en-US" dirty="0"/>
              <a:t> e){</a:t>
            </a:r>
            <a:endParaRPr lang="pt-BR" dirty="0"/>
          </a:p>
          <a:p>
            <a:pPr marL="45720" indent="0" algn="just">
              <a:buNone/>
            </a:pPr>
            <a:r>
              <a:rPr lang="pt-BR" dirty="0"/>
              <a:t>}</a:t>
            </a:r>
          </a:p>
          <a:p>
            <a:pPr marL="45720" indent="0" algn="just">
              <a:buNone/>
            </a:pPr>
            <a:r>
              <a:rPr lang="pt-BR" dirty="0"/>
              <a:t>}</a:t>
            </a:r>
          </a:p>
          <a:p>
            <a:pPr marL="45720" indent="0" algn="just">
              <a:buNone/>
            </a:pPr>
            <a:r>
              <a:rPr lang="pt-BR" dirty="0"/>
              <a:t>);</a:t>
            </a:r>
          </a:p>
          <a:p>
            <a:endParaRPr lang="pt-BR" dirty="0"/>
          </a:p>
        </p:txBody>
      </p:sp>
      <p:sp>
        <p:nvSpPr>
          <p:cNvPr id="3" name="Título 2"/>
          <p:cNvSpPr>
            <a:spLocks noGrp="1"/>
          </p:cNvSpPr>
          <p:nvPr>
            <p:ph type="title"/>
          </p:nvPr>
        </p:nvSpPr>
        <p:spPr/>
        <p:txBody>
          <a:bodyPr/>
          <a:lstStyle/>
          <a:p>
            <a:r>
              <a:rPr lang="pt-BR" dirty="0" err="1"/>
              <a:t>JButton</a:t>
            </a:r>
            <a:r>
              <a:rPr lang="pt-BR" dirty="0"/>
              <a:t> executando uma ação(</a:t>
            </a:r>
            <a:r>
              <a:rPr lang="pt-BR" sz="1800" dirty="0"/>
              <a:t>CONT</a:t>
            </a:r>
            <a:r>
              <a:rPr lang="pt-BR" dirty="0"/>
              <a:t>)</a:t>
            </a:r>
          </a:p>
        </p:txBody>
      </p:sp>
    </p:spTree>
    <p:extLst>
      <p:ext uri="{BB962C8B-B14F-4D97-AF65-F5344CB8AC3E}">
        <p14:creationId xmlns:p14="http://schemas.microsoft.com/office/powerpoint/2010/main" val="2947318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4191001" cy="4407408"/>
          </a:xfrm>
        </p:spPr>
        <p:txBody>
          <a:bodyPr/>
          <a:lstStyle/>
          <a:p>
            <a:pPr algn="just"/>
            <a:r>
              <a:rPr lang="pt-BR" dirty="0"/>
              <a:t>Um aplicativo simples mais muito interessante de ser observado, o usuário digita a senha e clicando em mostrar será habilitado um </a:t>
            </a:r>
            <a:r>
              <a:rPr lang="pt-BR" dirty="0" err="1"/>
              <a:t>JLabel</a:t>
            </a:r>
            <a:r>
              <a:rPr lang="pt-BR" dirty="0"/>
              <a:t> mostrando qual a senha que foi digitada. Veja o exemplo:</a:t>
            </a:r>
          </a:p>
          <a:p>
            <a:pPr algn="just"/>
            <a:endParaRPr lang="pt-BR" dirty="0"/>
          </a:p>
        </p:txBody>
      </p:sp>
      <p:sp>
        <p:nvSpPr>
          <p:cNvPr id="3" name="Título 2"/>
          <p:cNvSpPr>
            <a:spLocks noGrp="1"/>
          </p:cNvSpPr>
          <p:nvPr>
            <p:ph type="title"/>
          </p:nvPr>
        </p:nvSpPr>
        <p:spPr/>
        <p:txBody>
          <a:bodyPr/>
          <a:lstStyle/>
          <a:p>
            <a:r>
              <a:rPr lang="pt-BR" dirty="0"/>
              <a:t>Clicando no mostrar para descobrir a senha digitada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09575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4868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mostrar para descobrir a senha digitada(</a:t>
            </a:r>
            <a:r>
              <a:rPr lang="pt-BR" sz="1800" dirty="0" err="1"/>
              <a:t>cont</a:t>
            </a:r>
            <a:r>
              <a:rPr lang="pt-BR" dirty="0"/>
              <a: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39604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330" y="1700808"/>
            <a:ext cx="4736158"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029" y="4460403"/>
            <a:ext cx="4076700" cy="218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82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Autofit/>
          </a:bodyPr>
          <a:lstStyle/>
          <a:p>
            <a:pPr algn="just"/>
            <a:r>
              <a:rPr lang="pt-BR" sz="2400" dirty="0"/>
              <a:t>Uso do </a:t>
            </a:r>
            <a:r>
              <a:rPr lang="pt-BR" sz="2400" dirty="0" err="1"/>
              <a:t>JFrame</a:t>
            </a:r>
            <a:r>
              <a:rPr lang="pt-BR" sz="2400" dirty="0"/>
              <a:t> na construção de janelas no aplicativo Se você já leu outro material sobre interfaces gráficas em Java, deve estar se perguntando por que preferimos não iniciar a apostila falando de caixas de texto, rótulos, botões e outros componentes de interface. A razão é simples. A janela do aplicativo é a parte mais importante da interface, além de ser o fundamento sobre o qual os demais componentes serão construídos. Mas, o fato de não reservamos muita atenção ao estudo das janelas dos aplicativos provém do uso excessivo dos </a:t>
            </a:r>
            <a:r>
              <a:rPr lang="pt-BR" sz="2400" dirty="0" err="1"/>
              <a:t>IDEs</a:t>
            </a:r>
            <a:r>
              <a:rPr lang="pt-BR" sz="2400" dirty="0"/>
              <a:t> visuais (os famosos Ambientes de Desenvolvimento Integrado).</a:t>
            </a:r>
          </a:p>
        </p:txBody>
      </p:sp>
      <p:sp>
        <p:nvSpPr>
          <p:cNvPr id="3" name="Título 2"/>
          <p:cNvSpPr>
            <a:spLocks noGrp="1"/>
          </p:cNvSpPr>
          <p:nvPr>
            <p:ph type="title"/>
          </p:nvPr>
        </p:nvSpPr>
        <p:spPr/>
        <p:txBody>
          <a:bodyPr/>
          <a:lstStyle/>
          <a:p>
            <a:r>
              <a:rPr lang="pt-BR" dirty="0" err="1"/>
              <a:t>JFrame</a:t>
            </a:r>
            <a:endParaRPr lang="pt-BR" dirty="0"/>
          </a:p>
        </p:txBody>
      </p:sp>
    </p:spTree>
    <p:extLst>
      <p:ext uri="{BB962C8B-B14F-4D97-AF65-F5344CB8AC3E}">
        <p14:creationId xmlns:p14="http://schemas.microsoft.com/office/powerpoint/2010/main" val="3906107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6948264" y="2052960"/>
            <a:ext cx="2115344" cy="1828800"/>
          </a:xfrm>
        </p:spPr>
        <p:txBody>
          <a:bodyPr>
            <a:normAutofit/>
          </a:bodyPr>
          <a:lstStyle/>
          <a:p>
            <a:pPr algn="ctr"/>
            <a:r>
              <a:rPr lang="pt-BR" sz="2400" dirty="0"/>
              <a:t>Clicando no botão somar  com evento</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88641"/>
            <a:ext cx="5112568"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109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576064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56992"/>
            <a:ext cx="4752527"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52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Foram declaradas três variáveis do tipo inteira: </a:t>
            </a:r>
            <a:r>
              <a:rPr lang="pt-BR" b="1" dirty="0" err="1"/>
              <a:t>int</a:t>
            </a:r>
            <a:r>
              <a:rPr lang="pt-BR" b="1" dirty="0"/>
              <a:t> numero1, numero2, soma;</a:t>
            </a:r>
          </a:p>
          <a:p>
            <a:pPr algn="just"/>
            <a:r>
              <a:rPr lang="pt-BR" dirty="0"/>
              <a:t>Foi atribuído zero a variável soma, para a variável ser iniciada vazia: </a:t>
            </a:r>
            <a:r>
              <a:rPr lang="pt-BR" b="1" dirty="0"/>
              <a:t>soma=0;</a:t>
            </a:r>
          </a:p>
          <a:p>
            <a:pPr algn="just"/>
            <a:r>
              <a:rPr lang="pt-BR" dirty="0"/>
              <a:t>Como </a:t>
            </a:r>
            <a:r>
              <a:rPr lang="pt-BR" b="1" dirty="0"/>
              <a:t>texto1, texto2 </a:t>
            </a:r>
            <a:r>
              <a:rPr lang="pt-BR" dirty="0"/>
              <a:t>são </a:t>
            </a:r>
            <a:r>
              <a:rPr lang="pt-BR" b="1" dirty="0" err="1"/>
              <a:t>String</a:t>
            </a:r>
            <a:r>
              <a:rPr lang="pt-BR" dirty="0"/>
              <a:t>, melhor dizer texto para armazená-las nas variáveis numero1 e numero2, será necessário converte a </a:t>
            </a:r>
            <a:r>
              <a:rPr lang="pt-BR" b="1" dirty="0" err="1"/>
              <a:t>String</a:t>
            </a:r>
            <a:r>
              <a:rPr lang="pt-BR" dirty="0"/>
              <a:t> em números.</a:t>
            </a:r>
          </a:p>
          <a:p>
            <a:pPr algn="just"/>
            <a:r>
              <a:rPr lang="pt-BR" dirty="0"/>
              <a:t>Nesse caso estamos convertendo o texto1 em inteiro para isso usamos o </a:t>
            </a:r>
            <a:r>
              <a:rPr lang="pt-BR" b="1" dirty="0" err="1"/>
              <a:t>Integer.parseInt</a:t>
            </a:r>
            <a:r>
              <a:rPr lang="pt-BR" b="1" dirty="0"/>
              <a:t>()</a:t>
            </a:r>
            <a:r>
              <a:rPr lang="pt-BR" dirty="0"/>
              <a:t>, e armazenamos na variável numero1 que é inteira.</a:t>
            </a:r>
          </a:p>
          <a:p>
            <a:pPr algn="just"/>
            <a:r>
              <a:rPr lang="pt-BR" dirty="0"/>
              <a:t>Isso ocorrerá para a texto2 e a variável numero2.</a:t>
            </a:r>
          </a:p>
          <a:p>
            <a:pPr lvl="1" algn="just"/>
            <a:r>
              <a:rPr lang="pt-BR" b="1" dirty="0"/>
              <a:t>numero1 = </a:t>
            </a:r>
            <a:r>
              <a:rPr lang="pt-BR" b="1" dirty="0" err="1"/>
              <a:t>Integer.parseInt</a:t>
            </a:r>
            <a:r>
              <a:rPr lang="pt-BR" b="1" dirty="0"/>
              <a:t>(texto1.getText());</a:t>
            </a:r>
          </a:p>
          <a:p>
            <a:pPr lvl="1" algn="just"/>
            <a:r>
              <a:rPr lang="pt-BR" b="1" dirty="0"/>
              <a:t>numero2 = </a:t>
            </a:r>
            <a:r>
              <a:rPr lang="pt-BR" b="1" dirty="0" err="1"/>
              <a:t>Integer.parseInt</a:t>
            </a:r>
            <a:r>
              <a:rPr lang="pt-BR" b="1" dirty="0"/>
              <a:t>(texto2.getText());</a:t>
            </a:r>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006056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400" dirty="0"/>
              <a:t>Depois de convertido os valores agora é só fazer a soma e armazenar na variável correspondente a soma, veja: </a:t>
            </a:r>
            <a:r>
              <a:rPr lang="pt-BR" sz="2400" b="1" dirty="0"/>
              <a:t>soma = numero1 + numero2;</a:t>
            </a:r>
          </a:p>
          <a:p>
            <a:pPr algn="just"/>
            <a:r>
              <a:rPr lang="pt-BR" sz="2400" dirty="0"/>
              <a:t>Chamamos o comando para habilitar o </a:t>
            </a:r>
            <a:r>
              <a:rPr lang="pt-BR" sz="2400" b="1" dirty="0" err="1"/>
              <a:t>JLabel</a:t>
            </a:r>
            <a:r>
              <a:rPr lang="pt-BR" sz="2400" dirty="0"/>
              <a:t> exibir e jogamos o valor de soma dentro do texto do </a:t>
            </a:r>
            <a:r>
              <a:rPr lang="pt-BR" sz="2400" b="1" dirty="0" err="1"/>
              <a:t>Jlabel</a:t>
            </a:r>
            <a:r>
              <a:rPr lang="pt-BR" sz="2400" dirty="0"/>
              <a:t> exibir para se apresentado no aplicativo.</a:t>
            </a:r>
          </a:p>
          <a:p>
            <a:pPr lvl="1" algn="just"/>
            <a:r>
              <a:rPr lang="pt-BR" sz="2400" b="1" dirty="0" err="1"/>
              <a:t>exibir.setVisible</a:t>
            </a:r>
            <a:r>
              <a:rPr lang="pt-BR" sz="2400" b="1" dirty="0"/>
              <a:t>(</a:t>
            </a:r>
            <a:r>
              <a:rPr lang="pt-BR" sz="2400" b="1" dirty="0" err="1"/>
              <a:t>true</a:t>
            </a:r>
            <a:r>
              <a:rPr lang="pt-BR" sz="2400" b="1" dirty="0"/>
              <a:t>)</a:t>
            </a:r>
            <a:r>
              <a:rPr lang="pt-BR" sz="2400" dirty="0"/>
              <a:t>;</a:t>
            </a:r>
          </a:p>
          <a:p>
            <a:pPr lvl="1" algn="just"/>
            <a:r>
              <a:rPr lang="pt-BR" b="1" dirty="0" err="1"/>
              <a:t>exibir.setText</a:t>
            </a:r>
            <a:r>
              <a:rPr lang="pt-BR" b="1" dirty="0"/>
              <a:t>("A soma é: "+soma);</a:t>
            </a:r>
          </a:p>
          <a:p>
            <a:pPr lvl="1" algn="just"/>
            <a:r>
              <a:rPr lang="pt-BR" dirty="0"/>
              <a:t>Para variáveis do tipo </a:t>
            </a:r>
            <a:r>
              <a:rPr lang="pt-BR" b="1" dirty="0" err="1"/>
              <a:t>Float</a:t>
            </a:r>
            <a:r>
              <a:rPr lang="pt-BR" b="1" dirty="0"/>
              <a:t>,</a:t>
            </a:r>
            <a:r>
              <a:rPr lang="pt-BR" dirty="0"/>
              <a:t> usaremos: </a:t>
            </a:r>
            <a:r>
              <a:rPr lang="pt-BR" b="1" dirty="0" err="1"/>
              <a:t>Float.parseFloat</a:t>
            </a:r>
            <a:r>
              <a:rPr lang="pt-BR" b="1" dirty="0"/>
              <a:t>();</a:t>
            </a:r>
          </a:p>
          <a:p>
            <a:pPr lvl="1" algn="just"/>
            <a:r>
              <a:rPr lang="pt-BR" dirty="0"/>
              <a:t>Para variáveis do </a:t>
            </a:r>
            <a:r>
              <a:rPr lang="pt-BR" b="1" dirty="0"/>
              <a:t>Double</a:t>
            </a:r>
            <a:r>
              <a:rPr lang="pt-BR" dirty="0"/>
              <a:t>, usaremos </a:t>
            </a:r>
            <a:r>
              <a:rPr lang="pt-BR" b="1" dirty="0" err="1"/>
              <a:t>Doublé.parseDouble</a:t>
            </a:r>
            <a:r>
              <a:rPr lang="pt-BR" b="1" dirty="0"/>
              <a:t>();</a:t>
            </a:r>
          </a:p>
          <a:p>
            <a:pPr algn="just"/>
            <a:endParaRPr lang="pt-BR" dirty="0"/>
          </a:p>
          <a:p>
            <a:endParaRPr lang="pt-BR" dirty="0"/>
          </a:p>
        </p:txBody>
      </p:sp>
      <p:sp>
        <p:nvSpPr>
          <p:cNvPr id="3" name="Título 2"/>
          <p:cNvSpPr>
            <a:spLocks noGrp="1"/>
          </p:cNvSpPr>
          <p:nvPr>
            <p:ph type="title"/>
          </p:nvPr>
        </p:nvSpPr>
        <p:spPr/>
        <p:txBody>
          <a:bodyPr/>
          <a:lstStyle/>
          <a:p>
            <a:r>
              <a:rPr lang="pt-BR" dirty="0"/>
              <a:t>Clicando no botão somar  com evento(</a:t>
            </a:r>
            <a:r>
              <a:rPr lang="pt-BR" sz="1800" dirty="0"/>
              <a:t>cont</a:t>
            </a:r>
            <a:r>
              <a:rPr lang="pt-BR" dirty="0"/>
              <a:t>.)</a:t>
            </a:r>
          </a:p>
        </p:txBody>
      </p:sp>
    </p:spTree>
    <p:extLst>
      <p:ext uri="{BB962C8B-B14F-4D97-AF65-F5344CB8AC3E}">
        <p14:creationId xmlns:p14="http://schemas.microsoft.com/office/powerpoint/2010/main" val="2903614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800" dirty="0"/>
              <a:t>Limpando caixa de Texto</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32656"/>
            <a:ext cx="460851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190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r>
              <a:rPr lang="pt-BR" sz="2400" dirty="0"/>
              <a:t>Nada de diferente no aplicativo somente as linhas que vão limpar as caixas de texto e passar o foco para a primeira caixa vejam:</a:t>
            </a:r>
          </a:p>
          <a:p>
            <a:pPr lvl="1"/>
            <a:r>
              <a:rPr lang="pt-BR" sz="2200" b="1" dirty="0"/>
              <a:t>texto1.setText(</a:t>
            </a:r>
            <a:r>
              <a:rPr lang="pt-BR" sz="2200" b="1" dirty="0" err="1"/>
              <a:t>null</a:t>
            </a:r>
            <a:r>
              <a:rPr lang="pt-BR" sz="2200" b="1" dirty="0"/>
              <a:t>); ou texto1.setText(“”);</a:t>
            </a:r>
          </a:p>
          <a:p>
            <a:pPr lvl="1"/>
            <a:r>
              <a:rPr lang="pt-BR" sz="2200" b="1" dirty="0"/>
              <a:t>texto2.setText(</a:t>
            </a:r>
            <a:r>
              <a:rPr lang="pt-BR" sz="2200" b="1" dirty="0" err="1"/>
              <a:t>null</a:t>
            </a:r>
            <a:r>
              <a:rPr lang="pt-BR" sz="2200" b="1" dirty="0"/>
              <a:t>); ou texto2.setText(“”);</a:t>
            </a:r>
          </a:p>
          <a:p>
            <a:pPr lvl="1"/>
            <a:r>
              <a:rPr lang="pt-BR" sz="2200" b="1" dirty="0"/>
              <a:t>texto1.requestFocus();</a:t>
            </a:r>
          </a:p>
          <a:p>
            <a:r>
              <a:rPr lang="pt-BR" sz="2400" dirty="0"/>
              <a:t>É atribuído </a:t>
            </a:r>
            <a:r>
              <a:rPr lang="pt-BR" sz="2400" dirty="0" err="1"/>
              <a:t>null</a:t>
            </a:r>
            <a:r>
              <a:rPr lang="pt-BR" sz="2400" dirty="0"/>
              <a:t> dentro das caixas, pois nulo significa vazio e </a:t>
            </a:r>
            <a:r>
              <a:rPr lang="pt-BR" sz="2400" b="1" dirty="0" err="1"/>
              <a:t>requestFocus</a:t>
            </a:r>
            <a:r>
              <a:rPr lang="pt-BR" sz="2400" b="1" dirty="0"/>
              <a:t>() </a:t>
            </a:r>
            <a:r>
              <a:rPr lang="pt-BR" sz="2400" dirty="0"/>
              <a:t>passa o foco para a caixa selecionada pelo usuário.</a:t>
            </a:r>
          </a:p>
          <a:p>
            <a:endParaRPr lang="pt-BR" dirty="0"/>
          </a:p>
        </p:txBody>
      </p:sp>
      <p:sp>
        <p:nvSpPr>
          <p:cNvPr id="3" name="Título 2"/>
          <p:cNvSpPr>
            <a:spLocks noGrp="1"/>
          </p:cNvSpPr>
          <p:nvPr>
            <p:ph type="title"/>
          </p:nvPr>
        </p:nvSpPr>
        <p:spPr/>
        <p:txBody>
          <a:bodyPr/>
          <a:lstStyle/>
          <a:p>
            <a:r>
              <a:rPr lang="pt-BR" dirty="0"/>
              <a:t>Limpando caixa de Texto(</a:t>
            </a:r>
            <a:r>
              <a:rPr lang="pt-BR" sz="2400" dirty="0"/>
              <a:t>cont</a:t>
            </a:r>
            <a:r>
              <a:rPr lang="pt-BR" dirty="0"/>
              <a:t>.)</a:t>
            </a:r>
          </a:p>
        </p:txBody>
      </p:sp>
    </p:spTree>
    <p:extLst>
      <p:ext uri="{BB962C8B-B14F-4D97-AF65-F5344CB8AC3E}">
        <p14:creationId xmlns:p14="http://schemas.microsoft.com/office/powerpoint/2010/main" val="351695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800" dirty="0"/>
              <a:t>Esse aplicativo é só para teste não tem muito que ser explicado, pois a </a:t>
            </a:r>
            <a:r>
              <a:rPr lang="pt-BR" sz="2800" dirty="0" err="1"/>
              <a:t>únicacoisa</a:t>
            </a:r>
            <a:r>
              <a:rPr lang="pt-BR" sz="2800" dirty="0"/>
              <a:t> diferente é que quando você clica em ocultar os </a:t>
            </a:r>
            <a:r>
              <a:rPr lang="pt-BR" sz="2800" b="1" dirty="0" err="1"/>
              <a:t>JLabels</a:t>
            </a:r>
            <a:r>
              <a:rPr lang="pt-BR" sz="2800" dirty="0"/>
              <a:t> some e você clica em exibir os </a:t>
            </a:r>
            <a:r>
              <a:rPr lang="pt-BR" sz="2800" b="1" dirty="0" err="1"/>
              <a:t>JLabels</a:t>
            </a:r>
            <a:r>
              <a:rPr lang="pt-BR" sz="2800" dirty="0"/>
              <a:t> aparecem novamente na janela. Isso ocorre por que o comando </a:t>
            </a:r>
            <a:r>
              <a:rPr lang="pt-BR" sz="2800" b="1" dirty="0" err="1"/>
              <a:t>setVisible</a:t>
            </a:r>
            <a:r>
              <a:rPr lang="pt-BR" sz="2800" b="1" dirty="0"/>
              <a:t>(false)</a:t>
            </a:r>
            <a:r>
              <a:rPr lang="pt-BR" sz="2800" dirty="0"/>
              <a:t>, oculta e o comando   </a:t>
            </a:r>
            <a:r>
              <a:rPr lang="pt-BR" sz="2800" b="1" dirty="0" err="1"/>
              <a:t>setVisible</a:t>
            </a:r>
            <a:r>
              <a:rPr lang="pt-BR" sz="2800" b="1" dirty="0"/>
              <a:t>(</a:t>
            </a:r>
            <a:r>
              <a:rPr lang="pt-BR" sz="2800" b="1" dirty="0" err="1"/>
              <a:t>true</a:t>
            </a:r>
            <a:r>
              <a:rPr lang="pt-BR" sz="2800" b="1" dirty="0"/>
              <a:t>)</a:t>
            </a:r>
            <a:r>
              <a:rPr lang="pt-BR" sz="2800" dirty="0"/>
              <a:t>, exibe mostra na janela. Vejamos o exemplo a seguir:</a:t>
            </a:r>
          </a:p>
          <a:p>
            <a:pPr algn="just"/>
            <a:endParaRPr lang="pt-BR" sz="2800" dirty="0"/>
          </a:p>
        </p:txBody>
      </p:sp>
      <p:sp>
        <p:nvSpPr>
          <p:cNvPr id="3" name="Título 2"/>
          <p:cNvSpPr>
            <a:spLocks noGrp="1"/>
          </p:cNvSpPr>
          <p:nvPr>
            <p:ph type="title"/>
          </p:nvPr>
        </p:nvSpPr>
        <p:spPr/>
        <p:txBody>
          <a:bodyPr/>
          <a:lstStyle/>
          <a:p>
            <a:r>
              <a:rPr lang="pt-BR" dirty="0"/>
              <a:t>Ocultar e exibir componentes</a:t>
            </a:r>
          </a:p>
        </p:txBody>
      </p:sp>
    </p:spTree>
    <p:extLst>
      <p:ext uri="{BB962C8B-B14F-4D97-AF65-F5344CB8AC3E}">
        <p14:creationId xmlns:p14="http://schemas.microsoft.com/office/powerpoint/2010/main" val="783274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Ocultar e exibir componentes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2050"/>
            <a:ext cx="4392488" cy="612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302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sz="2800" dirty="0"/>
              <a:t>Como podem observar, nada de diferente também somente o comando </a:t>
            </a:r>
            <a:r>
              <a:rPr lang="pt-BR" sz="2800" b="1" dirty="0" err="1"/>
              <a:t>setEnabled</a:t>
            </a:r>
            <a:r>
              <a:rPr lang="pt-BR" sz="2800" b="1" dirty="0"/>
              <a:t>(</a:t>
            </a:r>
            <a:r>
              <a:rPr lang="pt-BR" sz="2800" b="1" dirty="0" err="1"/>
              <a:t>true</a:t>
            </a:r>
            <a:r>
              <a:rPr lang="pt-BR" sz="2800" b="1" dirty="0"/>
              <a:t>) </a:t>
            </a:r>
            <a:r>
              <a:rPr lang="pt-BR" sz="2800" dirty="0"/>
              <a:t>que habilita e o </a:t>
            </a:r>
            <a:r>
              <a:rPr lang="pt-BR" sz="2800" b="1" dirty="0" err="1"/>
              <a:t>setEnabled</a:t>
            </a:r>
            <a:r>
              <a:rPr lang="pt-BR" sz="2800" b="1" dirty="0"/>
              <a:t>(false)</a:t>
            </a:r>
            <a:r>
              <a:rPr lang="pt-BR" sz="2800" dirty="0"/>
              <a:t> eu desabilita. Vejamos o exemplo a seguir</a:t>
            </a:r>
            <a:r>
              <a:rPr lang="pt-BR" dirty="0"/>
              <a:t>:</a:t>
            </a:r>
          </a:p>
          <a:p>
            <a:endParaRPr lang="pt-BR" dirty="0"/>
          </a:p>
        </p:txBody>
      </p:sp>
      <p:sp>
        <p:nvSpPr>
          <p:cNvPr id="3" name="Título 2"/>
          <p:cNvSpPr>
            <a:spLocks noGrp="1"/>
          </p:cNvSpPr>
          <p:nvPr>
            <p:ph type="title"/>
          </p:nvPr>
        </p:nvSpPr>
        <p:spPr/>
        <p:txBody>
          <a:bodyPr/>
          <a:lstStyle/>
          <a:p>
            <a:r>
              <a:rPr lang="pt-BR" dirty="0"/>
              <a:t>Desabilitar e Habilitar Exibir componentes</a:t>
            </a:r>
          </a:p>
        </p:txBody>
      </p:sp>
    </p:spTree>
    <p:extLst>
      <p:ext uri="{BB962C8B-B14F-4D97-AF65-F5344CB8AC3E}">
        <p14:creationId xmlns:p14="http://schemas.microsoft.com/office/powerpoint/2010/main" val="3901684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2000" dirty="0"/>
              <a:t>Desabilitar e Habilitar Exibir componentes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14279"/>
            <a:ext cx="4476750" cy="606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84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sz="2400" dirty="0"/>
              <a:t>A classe </a:t>
            </a:r>
            <a:r>
              <a:rPr lang="pt-BR" sz="2400" dirty="0" err="1"/>
              <a:t>JFrame</a:t>
            </a:r>
            <a:r>
              <a:rPr lang="pt-BR" sz="2400" dirty="0"/>
              <a:t> é uma versão melhorada de Frame que traz consigo suporte aos componentes Swing. Essa classe fornece todas as propriedades, métodos e eventos que precisamos para construir janela, tais como as que nossos usuários estão acostumados a visualizar em seus sistemas. Ora, o usuário sabe que a janela de um aplicativo pode ser minimizada, maximizada, redimensionada, e etc. Então vamos demonstrar a classe </a:t>
            </a:r>
            <a:r>
              <a:rPr lang="pt-BR" sz="2400" dirty="0" err="1"/>
              <a:t>JFrame</a:t>
            </a:r>
            <a:r>
              <a:rPr lang="pt-BR" sz="2400" dirty="0"/>
              <a:t> serve aos nossos propósitos.</a:t>
            </a:r>
          </a:p>
          <a:p>
            <a:endParaRPr lang="pt-BR" sz="2400"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spTree>
    <p:extLst>
      <p:ext uri="{BB962C8B-B14F-4D97-AF65-F5344CB8AC3E}">
        <p14:creationId xmlns:p14="http://schemas.microsoft.com/office/powerpoint/2010/main" val="949725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sz="2200" dirty="0"/>
              <a:t>A classe </a:t>
            </a:r>
            <a:r>
              <a:rPr lang="pt-BR" sz="2200" b="1" dirty="0" err="1"/>
              <a:t>JList</a:t>
            </a:r>
            <a:r>
              <a:rPr lang="pt-BR" sz="2200" dirty="0"/>
              <a:t> permite a criação do componente conhecido como caixa de listagem ou </a:t>
            </a:r>
            <a:r>
              <a:rPr lang="pt-BR" sz="2200" b="1" dirty="0" err="1"/>
              <a:t>ListBox</a:t>
            </a:r>
            <a:r>
              <a:rPr lang="pt-BR" sz="2200" dirty="0"/>
              <a:t> (nome popular entre programadores </a:t>
            </a:r>
            <a:r>
              <a:rPr lang="pt-BR" sz="2200" dirty="0" err="1"/>
              <a:t>delphi</a:t>
            </a:r>
            <a:r>
              <a:rPr lang="pt-BR" sz="2200" dirty="0"/>
              <a:t> e VB). Uma caixa de listagem é um controle visual que exibe uma série de itens dos quais o usuário pode selecionar um ou mais itens.</a:t>
            </a:r>
          </a:p>
          <a:p>
            <a:pPr algn="just"/>
            <a:r>
              <a:rPr lang="pt-BR" sz="2200" dirty="0"/>
              <a:t>A maneira mais usual de criar um caixa de listagem em Java é usar um vetor de </a:t>
            </a:r>
            <a:r>
              <a:rPr lang="pt-BR" sz="2200" b="1" dirty="0" err="1"/>
              <a:t>Strings</a:t>
            </a:r>
            <a:r>
              <a:rPr lang="pt-BR" sz="2200" dirty="0"/>
              <a:t> para definirmos os itens que serão exibidos na lista. O aplicativo seguinte apresenta uma janela que contém uma caixa de listagem e um botão. O usuário pode selecionar uma entre oito cidades. Ao clicar no botão exibir, o valor selecionado será exibido em um </a:t>
            </a:r>
            <a:r>
              <a:rPr lang="pt-BR" sz="2200" b="1" dirty="0" err="1"/>
              <a:t>JLabel</a:t>
            </a:r>
            <a:r>
              <a:rPr lang="pt-BR" sz="2200" dirty="0"/>
              <a:t>.</a:t>
            </a:r>
          </a:p>
          <a:p>
            <a:endParaRPr lang="pt-BR" dirty="0"/>
          </a:p>
        </p:txBody>
      </p:sp>
      <p:sp>
        <p:nvSpPr>
          <p:cNvPr id="3" name="Título 2"/>
          <p:cNvSpPr>
            <a:spLocks noGrp="1"/>
          </p:cNvSpPr>
          <p:nvPr>
            <p:ph type="title"/>
          </p:nvPr>
        </p:nvSpPr>
        <p:spPr/>
        <p:txBody>
          <a:bodyPr/>
          <a:lstStyle/>
          <a:p>
            <a:r>
              <a:rPr lang="pt-BR" dirty="0"/>
              <a:t>classe </a:t>
            </a:r>
            <a:r>
              <a:rPr lang="pt-BR" dirty="0" err="1"/>
              <a:t>JList</a:t>
            </a:r>
            <a:endParaRPr lang="pt-BR" dirty="0"/>
          </a:p>
        </p:txBody>
      </p:sp>
    </p:spTree>
    <p:extLst>
      <p:ext uri="{BB962C8B-B14F-4D97-AF65-F5344CB8AC3E}">
        <p14:creationId xmlns:p14="http://schemas.microsoft.com/office/powerpoint/2010/main" val="3607647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p:txBody>
          <a:bodyPr>
            <a:normAutofit/>
          </a:bodyPr>
          <a:lstStyle/>
          <a:p>
            <a:pPr algn="ctr"/>
            <a:r>
              <a:rPr lang="pt-BR" sz="3200" dirty="0"/>
              <a:t>classe </a:t>
            </a:r>
            <a:r>
              <a:rPr lang="pt-BR" sz="3200" dirty="0" err="1"/>
              <a:t>Jlist</a:t>
            </a:r>
            <a:endParaRPr lang="pt-BR" sz="3200" dirty="0"/>
          </a:p>
          <a:p>
            <a:pPr algn="ctr"/>
            <a:r>
              <a:rPr lang="pt-BR" sz="3200" dirty="0"/>
              <a:t>(</a:t>
            </a:r>
            <a:r>
              <a:rPr lang="pt-BR" sz="2000" dirty="0"/>
              <a:t>cont.</a:t>
            </a:r>
            <a:r>
              <a:rPr lang="pt-BR" sz="3200" dirty="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0648"/>
            <a:ext cx="5904656"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833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Experimente selecionar um dos itens da lista e clicar no botão Exibir. Observe que o texto do item selecionado é exibido em uma caixa de mensagem. </a:t>
            </a:r>
          </a:p>
          <a:p>
            <a:r>
              <a:rPr lang="pt-BR" dirty="0" err="1"/>
              <a:t>Analisandor</a:t>
            </a:r>
            <a:r>
              <a:rPr lang="pt-BR" dirty="0"/>
              <a:t> o código e ver como isso foi possível.</a:t>
            </a:r>
          </a:p>
          <a:p>
            <a:pPr algn="just"/>
            <a:r>
              <a:rPr lang="pt-BR" dirty="0"/>
              <a:t>O primeiro passo é declarar uma instância da classe </a:t>
            </a:r>
            <a:r>
              <a:rPr lang="pt-BR" dirty="0" err="1"/>
              <a:t>JList</a:t>
            </a:r>
            <a:r>
              <a:rPr lang="pt-BR" dirty="0"/>
              <a:t> chamada lista:</a:t>
            </a:r>
          </a:p>
          <a:p>
            <a:pPr marL="320040" lvl="1" indent="0" algn="just">
              <a:buNone/>
            </a:pPr>
            <a:r>
              <a:rPr lang="pt-BR" sz="2000" b="1" dirty="0" err="1"/>
              <a:t>JList</a:t>
            </a:r>
            <a:r>
              <a:rPr lang="pt-BR" sz="2000" b="1" dirty="0"/>
              <a:t> lista;</a:t>
            </a:r>
          </a:p>
          <a:p>
            <a:pPr marL="320040" lvl="1" indent="0" algn="just">
              <a:buNone/>
            </a:pPr>
            <a:r>
              <a:rPr lang="pt-BR" sz="2000" dirty="0"/>
              <a:t>Em seguida declaramos e inicializamos um vetor de objetos </a:t>
            </a:r>
            <a:r>
              <a:rPr lang="pt-BR" sz="2000" b="1" dirty="0" err="1"/>
              <a:t>String</a:t>
            </a:r>
            <a:r>
              <a:rPr lang="pt-BR" sz="2000" dirty="0"/>
              <a:t> que contém os itens que estarão disponíveis na </a:t>
            </a:r>
            <a:r>
              <a:rPr lang="pt-BR" sz="2000" b="1" dirty="0" err="1"/>
              <a:t>list</a:t>
            </a:r>
            <a:r>
              <a:rPr lang="pt-BR" sz="2000" b="1" dirty="0"/>
              <a:t>:</a:t>
            </a:r>
          </a:p>
          <a:p>
            <a:pPr marL="320040" lvl="1" indent="0" algn="just">
              <a:buNone/>
            </a:pPr>
            <a:r>
              <a:rPr lang="pt-BR" sz="2000" b="1" dirty="0" err="1"/>
              <a:t>String</a:t>
            </a:r>
            <a:r>
              <a:rPr lang="pt-BR" sz="2000" b="1" dirty="0"/>
              <a:t> cidades[] = {"Rio de </a:t>
            </a:r>
            <a:r>
              <a:rPr lang="pt-BR" sz="2000" b="1" dirty="0" err="1"/>
              <a:t>Janeiro","São</a:t>
            </a:r>
            <a:r>
              <a:rPr lang="pt-BR" sz="2000" b="1" dirty="0"/>
              <a:t> </a:t>
            </a:r>
            <a:r>
              <a:rPr lang="pt-BR" sz="2000" b="1" dirty="0" err="1"/>
              <a:t>Paulo","Minas</a:t>
            </a:r>
            <a:r>
              <a:rPr lang="pt-BR" sz="2000" b="1" dirty="0"/>
              <a:t> Gerais","</a:t>
            </a:r>
            <a:r>
              <a:rPr lang="pt-BR" sz="2000" b="1" dirty="0" err="1"/>
              <a:t>Esprito</a:t>
            </a:r>
            <a:r>
              <a:rPr lang="pt-BR" sz="2000" b="1" dirty="0"/>
              <a:t> Santo", "</a:t>
            </a:r>
            <a:r>
              <a:rPr lang="pt-BR" sz="2000" b="1" dirty="0" err="1"/>
              <a:t>Bahia","Pernambuco","Rio</a:t>
            </a:r>
            <a:r>
              <a:rPr lang="pt-BR" sz="2000" b="1" dirty="0"/>
              <a:t> Grande do </a:t>
            </a:r>
            <a:r>
              <a:rPr lang="pt-BR" sz="2000" b="1" dirty="0" err="1"/>
              <a:t>Sul","Acre</a:t>
            </a:r>
            <a:r>
              <a:rPr lang="pt-BR" sz="2000" b="1" dirty="0"/>
              <a:t>"};</a:t>
            </a:r>
          </a:p>
          <a:p>
            <a:pPr marL="320040" lvl="1" indent="0" algn="just">
              <a:buNone/>
            </a:pPr>
            <a:endParaRPr lang="pt-BR" sz="2000"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307276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F13D323-8A7B-5686-E724-5D785EACD044}"/>
              </a:ext>
            </a:extLst>
          </p:cNvPr>
          <p:cNvPicPr>
            <a:picLocks noChangeAspect="1"/>
          </p:cNvPicPr>
          <p:nvPr/>
        </p:nvPicPr>
        <p:blipFill>
          <a:blip r:embed="rId2"/>
          <a:stretch>
            <a:fillRect/>
          </a:stretch>
        </p:blipFill>
        <p:spPr>
          <a:xfrm>
            <a:off x="1547664" y="1844824"/>
            <a:ext cx="5773241" cy="4648408"/>
          </a:xfrm>
          <a:prstGeom prst="rect">
            <a:avLst/>
          </a:prstGeom>
        </p:spPr>
      </p:pic>
      <p:sp>
        <p:nvSpPr>
          <p:cNvPr id="6" name="CaixaDeTexto 5">
            <a:extLst>
              <a:ext uri="{FF2B5EF4-FFF2-40B4-BE49-F238E27FC236}">
                <a16:creationId xmlns:a16="http://schemas.microsoft.com/office/drawing/2014/main" id="{D4B83988-4385-19AA-0AEC-BA93B86FFEF9}"/>
              </a:ext>
            </a:extLst>
          </p:cNvPr>
          <p:cNvSpPr txBox="1"/>
          <p:nvPr/>
        </p:nvSpPr>
        <p:spPr>
          <a:xfrm>
            <a:off x="1456090" y="476672"/>
            <a:ext cx="5838330" cy="769441"/>
          </a:xfrm>
          <a:prstGeom prst="rect">
            <a:avLst/>
          </a:prstGeom>
          <a:noFill/>
        </p:spPr>
        <p:txBody>
          <a:bodyPr wrap="none" rtlCol="0">
            <a:spAutoFit/>
          </a:bodyPr>
          <a:lstStyle/>
          <a:p>
            <a:r>
              <a:rPr lang="pt-BR" sz="4400" dirty="0">
                <a:solidFill>
                  <a:schemeClr val="bg1"/>
                </a:solidFill>
              </a:rPr>
              <a:t>Tela da Primeira Janela</a:t>
            </a:r>
          </a:p>
        </p:txBody>
      </p:sp>
    </p:spTree>
    <p:extLst>
      <p:ext uri="{BB962C8B-B14F-4D97-AF65-F5344CB8AC3E}">
        <p14:creationId xmlns:p14="http://schemas.microsoft.com/office/powerpoint/2010/main" val="567712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ED26C0A-2AFB-CEBC-FD09-CFA5A51CDD62}"/>
              </a:ext>
            </a:extLst>
          </p:cNvPr>
          <p:cNvPicPr>
            <a:picLocks noChangeAspect="1"/>
          </p:cNvPicPr>
          <p:nvPr/>
        </p:nvPicPr>
        <p:blipFill>
          <a:blip r:embed="rId2"/>
          <a:stretch>
            <a:fillRect/>
          </a:stretch>
        </p:blipFill>
        <p:spPr>
          <a:xfrm>
            <a:off x="539551" y="1628800"/>
            <a:ext cx="8424937" cy="5104306"/>
          </a:xfrm>
          <a:prstGeom prst="rect">
            <a:avLst/>
          </a:prstGeom>
        </p:spPr>
      </p:pic>
      <p:sp>
        <p:nvSpPr>
          <p:cNvPr id="5" name="CaixaDeTexto 4">
            <a:extLst>
              <a:ext uri="{FF2B5EF4-FFF2-40B4-BE49-F238E27FC236}">
                <a16:creationId xmlns:a16="http://schemas.microsoft.com/office/drawing/2014/main" id="{EA667D3A-AF08-573E-26C1-19848DA14CFF}"/>
              </a:ext>
            </a:extLst>
          </p:cNvPr>
          <p:cNvSpPr txBox="1"/>
          <p:nvPr/>
        </p:nvSpPr>
        <p:spPr>
          <a:xfrm>
            <a:off x="1475656" y="476672"/>
            <a:ext cx="5902578" cy="707886"/>
          </a:xfrm>
          <a:prstGeom prst="rect">
            <a:avLst/>
          </a:prstGeom>
          <a:noFill/>
        </p:spPr>
        <p:txBody>
          <a:bodyPr wrap="none" rtlCol="0">
            <a:spAutoFit/>
          </a:bodyPr>
          <a:lstStyle/>
          <a:p>
            <a:r>
              <a:rPr lang="pt-BR" sz="4000" dirty="0">
                <a:solidFill>
                  <a:schemeClr val="bg1"/>
                </a:solidFill>
              </a:rPr>
              <a:t>Código da primeira Janela</a:t>
            </a:r>
          </a:p>
        </p:txBody>
      </p:sp>
    </p:spTree>
    <p:extLst>
      <p:ext uri="{BB962C8B-B14F-4D97-AF65-F5344CB8AC3E}">
        <p14:creationId xmlns:p14="http://schemas.microsoft.com/office/powerpoint/2010/main" val="2540726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156CD-5F9A-BF6F-6340-DFD605FEA085}"/>
              </a:ext>
            </a:extLst>
          </p:cNvPr>
          <p:cNvSpPr>
            <a:spLocks noGrp="1"/>
          </p:cNvSpPr>
          <p:nvPr>
            <p:ph type="title"/>
          </p:nvPr>
        </p:nvSpPr>
        <p:spPr/>
        <p:txBody>
          <a:bodyPr/>
          <a:lstStyle/>
          <a:p>
            <a:r>
              <a:rPr lang="pt-BR" dirty="0"/>
              <a:t>Interface da segunda janela</a:t>
            </a:r>
          </a:p>
        </p:txBody>
      </p:sp>
      <p:pic>
        <p:nvPicPr>
          <p:cNvPr id="4" name="Imagem 3">
            <a:extLst>
              <a:ext uri="{FF2B5EF4-FFF2-40B4-BE49-F238E27FC236}">
                <a16:creationId xmlns:a16="http://schemas.microsoft.com/office/drawing/2014/main" id="{2FF60EA3-2E72-7927-CD7D-86FC36ECFBBF}"/>
              </a:ext>
            </a:extLst>
          </p:cNvPr>
          <p:cNvPicPr>
            <a:picLocks noChangeAspect="1"/>
          </p:cNvPicPr>
          <p:nvPr/>
        </p:nvPicPr>
        <p:blipFill>
          <a:blip r:embed="rId2"/>
          <a:stretch>
            <a:fillRect/>
          </a:stretch>
        </p:blipFill>
        <p:spPr>
          <a:xfrm>
            <a:off x="737933" y="2007916"/>
            <a:ext cx="7668133" cy="4494237"/>
          </a:xfrm>
          <a:prstGeom prst="rect">
            <a:avLst/>
          </a:prstGeom>
        </p:spPr>
      </p:pic>
    </p:spTree>
    <p:extLst>
      <p:ext uri="{BB962C8B-B14F-4D97-AF65-F5344CB8AC3E}">
        <p14:creationId xmlns:p14="http://schemas.microsoft.com/office/powerpoint/2010/main" val="3464530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B79C3-D1B3-C1EF-EF35-DB96E4F656CE}"/>
              </a:ext>
            </a:extLst>
          </p:cNvPr>
          <p:cNvSpPr>
            <a:spLocks noGrp="1"/>
          </p:cNvSpPr>
          <p:nvPr>
            <p:ph type="title"/>
          </p:nvPr>
        </p:nvSpPr>
        <p:spPr/>
        <p:txBody>
          <a:bodyPr/>
          <a:lstStyle/>
          <a:p>
            <a:r>
              <a:rPr lang="pt-BR" dirty="0"/>
              <a:t>Código da segunda janela</a:t>
            </a:r>
          </a:p>
        </p:txBody>
      </p:sp>
      <p:pic>
        <p:nvPicPr>
          <p:cNvPr id="4" name="Imagem 3">
            <a:extLst>
              <a:ext uri="{FF2B5EF4-FFF2-40B4-BE49-F238E27FC236}">
                <a16:creationId xmlns:a16="http://schemas.microsoft.com/office/drawing/2014/main" id="{79C0E343-DBB0-A231-139C-E61D95445D84}"/>
              </a:ext>
            </a:extLst>
          </p:cNvPr>
          <p:cNvPicPr>
            <a:picLocks noChangeAspect="1"/>
          </p:cNvPicPr>
          <p:nvPr/>
        </p:nvPicPr>
        <p:blipFill>
          <a:blip r:embed="rId2"/>
          <a:stretch>
            <a:fillRect/>
          </a:stretch>
        </p:blipFill>
        <p:spPr>
          <a:xfrm>
            <a:off x="899592" y="1556792"/>
            <a:ext cx="6762750" cy="5162550"/>
          </a:xfrm>
          <a:prstGeom prst="rect">
            <a:avLst/>
          </a:prstGeom>
        </p:spPr>
      </p:pic>
    </p:spTree>
    <p:extLst>
      <p:ext uri="{BB962C8B-B14F-4D97-AF65-F5344CB8AC3E}">
        <p14:creationId xmlns:p14="http://schemas.microsoft.com/office/powerpoint/2010/main" val="1079580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Os itens do vetor cidades são atribuídos à caixa de listagem por meio da seguinte instrução:</a:t>
            </a:r>
          </a:p>
          <a:p>
            <a:pPr algn="just"/>
            <a:r>
              <a:rPr lang="pt-BR" b="1" dirty="0"/>
              <a:t>lista = new </a:t>
            </a:r>
            <a:r>
              <a:rPr lang="pt-BR" b="1" dirty="0" err="1"/>
              <a:t>JList</a:t>
            </a:r>
            <a:r>
              <a:rPr lang="pt-BR" b="1" dirty="0"/>
              <a:t>(cidades);</a:t>
            </a:r>
          </a:p>
          <a:p>
            <a:pPr marL="320040" lvl="1" indent="0" algn="just">
              <a:buNone/>
            </a:pPr>
            <a:r>
              <a:rPr lang="pt-BR" dirty="0"/>
              <a:t>É importante observar que o vinculo entre a caixa de listagem e o vetor cidades não termina após essa instrução. Mais tarde, se alguma alteração for feita nos elementos do vetor, você poderá atualizar a lista com uma chamada ao método  </a:t>
            </a:r>
            <a:r>
              <a:rPr lang="pt-BR" dirty="0" err="1"/>
              <a:t>repaint</a:t>
            </a:r>
            <a:r>
              <a:rPr lang="pt-BR" dirty="0"/>
              <a:t> da classe </a:t>
            </a:r>
            <a:r>
              <a:rPr lang="pt-BR" dirty="0" err="1"/>
              <a:t>JComponent</a:t>
            </a:r>
            <a:r>
              <a:rPr lang="pt-BR" dirty="0"/>
              <a:t>.</a:t>
            </a:r>
          </a:p>
          <a:p>
            <a:pPr marL="320040" lvl="1" indent="0" algn="just">
              <a:buNone/>
            </a:pPr>
            <a:r>
              <a:rPr lang="pt-BR" b="1" dirty="0" err="1"/>
              <a:t>lista.rapaint</a:t>
            </a:r>
            <a:r>
              <a:rPr lang="pt-BR" b="1" dirty="0"/>
              <a:t>();</a:t>
            </a:r>
          </a:p>
          <a:p>
            <a:pPr marL="320040" lvl="1" indent="0" algn="just">
              <a:buNone/>
            </a:pPr>
            <a:r>
              <a:rPr lang="pt-BR" dirty="0"/>
              <a:t>Após a atribuição dos itens do vetor cidades à lista, temos que definir a</a:t>
            </a:r>
          </a:p>
          <a:p>
            <a:pPr marL="320040" lvl="1" indent="0" algn="just">
              <a:buNone/>
            </a:pPr>
            <a:r>
              <a:rPr lang="pt-BR" dirty="0"/>
              <a:t>quantidade de elementos que serão visíveis sem a necessidade de acionar as barras de rolagem isso é feito na linha:</a:t>
            </a:r>
          </a:p>
          <a:p>
            <a:pPr marL="320040" lvl="1" indent="0" algn="just">
              <a:buNone/>
            </a:pPr>
            <a:r>
              <a:rPr lang="pt-BR" b="1" dirty="0" err="1"/>
              <a:t>lista.setVisibleRowCount</a:t>
            </a:r>
            <a:r>
              <a:rPr lang="pt-BR" b="1" dirty="0"/>
              <a:t>(5);</a:t>
            </a:r>
          </a:p>
          <a:p>
            <a:pPr marL="45720" indent="0" algn="just">
              <a:buNone/>
            </a:pPr>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025741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pPr algn="just"/>
            <a:r>
              <a:rPr lang="pt-BR" dirty="0"/>
              <a:t>Como queremos que o usuário seja capaz de selecionar apenas um item por vez efetuaremos uma chamada ao método </a:t>
            </a:r>
            <a:r>
              <a:rPr lang="pt-BR" dirty="0" err="1"/>
              <a:t>setSelectionMode</a:t>
            </a:r>
            <a:r>
              <a:rPr lang="pt-BR" dirty="0"/>
              <a:t> e usaremos uma das constantes da classe </a:t>
            </a:r>
            <a:r>
              <a:rPr lang="pt-BR" dirty="0" err="1"/>
              <a:t>ListSelectionModel</a:t>
            </a:r>
            <a:r>
              <a:rPr lang="pt-BR" dirty="0"/>
              <a:t> para definir a lista como sendo de seleção única:</a:t>
            </a:r>
          </a:p>
          <a:p>
            <a:pPr marL="45720" indent="0" algn="just">
              <a:buNone/>
            </a:pPr>
            <a:r>
              <a:rPr lang="pt-BR" dirty="0"/>
              <a:t>	</a:t>
            </a:r>
            <a:r>
              <a:rPr lang="pt-BR" b="1" dirty="0" err="1"/>
              <a:t>lista.setSelectionMode</a:t>
            </a:r>
            <a:r>
              <a:rPr lang="pt-BR" b="1" dirty="0"/>
              <a:t>(</a:t>
            </a:r>
            <a:r>
              <a:rPr lang="pt-BR" b="1" dirty="0" err="1"/>
              <a:t>ListSelectionModel.SINGLE_SELECTION</a:t>
            </a:r>
            <a:r>
              <a:rPr lang="pt-BR" b="1" dirty="0"/>
              <a:t>);</a:t>
            </a:r>
          </a:p>
          <a:p>
            <a:pPr algn="just"/>
            <a:r>
              <a:rPr lang="pt-BR" dirty="0"/>
              <a:t>Uma lista não fornece barras de rolagem por padrão. Dessa forma, uma instância da classe </a:t>
            </a:r>
            <a:r>
              <a:rPr lang="pt-BR" dirty="0" err="1"/>
              <a:t>JScrollPane</a:t>
            </a:r>
            <a:r>
              <a:rPr lang="pt-BR" dirty="0"/>
              <a:t> é usada para essa finalidade:</a:t>
            </a:r>
          </a:p>
          <a:p>
            <a:pPr marL="45720" indent="0" algn="just">
              <a:buNone/>
            </a:pPr>
            <a:r>
              <a:rPr lang="pt-BR"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a:p>
            <a:pPr algn="just"/>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 (</a:t>
            </a:r>
            <a:r>
              <a:rPr lang="pt-BR" sz="2000" dirty="0"/>
              <a:t>cont.</a:t>
            </a:r>
            <a:r>
              <a:rPr lang="pt-BR" dirty="0"/>
              <a:t>)</a:t>
            </a:r>
          </a:p>
        </p:txBody>
      </p:sp>
    </p:spTree>
    <p:extLst>
      <p:ext uri="{BB962C8B-B14F-4D97-AF65-F5344CB8AC3E}">
        <p14:creationId xmlns:p14="http://schemas.microsoft.com/office/powerpoint/2010/main" val="4113899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a:bodyPr>
          <a:lstStyle/>
          <a:p>
            <a:r>
              <a:rPr lang="pt-BR" dirty="0"/>
              <a:t>Quando clicamos no botão exibir, o método </a:t>
            </a:r>
            <a:r>
              <a:rPr lang="pt-BR" dirty="0" err="1"/>
              <a:t>actionPerformed</a:t>
            </a:r>
            <a:r>
              <a:rPr lang="pt-BR" dirty="0"/>
              <a:t> da classe publica. </a:t>
            </a:r>
            <a:r>
              <a:rPr lang="en-US" dirty="0" err="1"/>
              <a:t>Chamado</a:t>
            </a:r>
            <a:r>
              <a:rPr lang="en-US" dirty="0"/>
              <a:t>:</a:t>
            </a:r>
            <a:endParaRPr lang="pt-BR" dirty="0"/>
          </a:p>
          <a:p>
            <a:pPr marL="320040" lvl="1" indent="0">
              <a:buNone/>
            </a:pPr>
            <a:r>
              <a:rPr lang="en-US" b="1" dirty="0" err="1"/>
              <a:t>exibir.addActionListener</a:t>
            </a:r>
            <a:r>
              <a:rPr lang="en-US" b="1" dirty="0"/>
              <a:t>(</a:t>
            </a:r>
            <a:endParaRPr lang="pt-BR" b="1" dirty="0"/>
          </a:p>
          <a:p>
            <a:pPr marL="320040" lvl="1" indent="0">
              <a:buNone/>
            </a:pPr>
            <a:r>
              <a:rPr lang="en-US" b="1" dirty="0"/>
              <a:t>new </a:t>
            </a:r>
            <a:r>
              <a:rPr lang="en-US" b="1" dirty="0" err="1"/>
              <a:t>ActionListener</a:t>
            </a:r>
            <a:r>
              <a:rPr lang="en-US" b="1" dirty="0"/>
              <a:t>(){</a:t>
            </a:r>
            <a:endParaRPr lang="pt-BR" b="1" dirty="0"/>
          </a:p>
          <a:p>
            <a:pPr marL="320040" lvl="1" indent="0">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320040" lvl="1" indent="0">
              <a:buNone/>
            </a:pPr>
            <a:r>
              <a:rPr lang="pt-BR" b="1" dirty="0" err="1"/>
              <a:t>rotulo.setText</a:t>
            </a:r>
            <a:r>
              <a:rPr lang="pt-BR" b="1" dirty="0"/>
              <a:t>(“o estado é: “+</a:t>
            </a:r>
            <a:r>
              <a:rPr lang="pt-BR" b="1" dirty="0" err="1"/>
              <a:t>lista.getSelectedValue</a:t>
            </a:r>
            <a:r>
              <a:rPr lang="pt-BR" b="1" dirty="0"/>
              <a:t>().</a:t>
            </a:r>
            <a:r>
              <a:rPr lang="pt-BR" b="1" dirty="0" err="1"/>
              <a:t>toString</a:t>
            </a:r>
            <a:r>
              <a:rPr lang="pt-BR" b="1" dirty="0"/>
              <a:t>());</a:t>
            </a:r>
          </a:p>
          <a:p>
            <a:pPr marL="320040" lvl="1" indent="0">
              <a:buNone/>
            </a:pPr>
            <a:r>
              <a:rPr lang="pt-BR" b="1" dirty="0"/>
              <a:t>} } );</a:t>
            </a:r>
          </a:p>
          <a:p>
            <a:pPr algn="just"/>
            <a:r>
              <a:rPr lang="pt-BR" dirty="0"/>
              <a:t>Nós efetuamos uma chamada ao método </a:t>
            </a:r>
            <a:r>
              <a:rPr lang="pt-BR" b="1" dirty="0" err="1"/>
              <a:t>getSelectedValue</a:t>
            </a:r>
            <a:r>
              <a:rPr lang="pt-BR" b="1" dirty="0"/>
              <a:t>().</a:t>
            </a:r>
            <a:r>
              <a:rPr lang="pt-BR" b="1" dirty="0" err="1"/>
              <a:t>toString</a:t>
            </a:r>
            <a:r>
              <a:rPr lang="pt-BR" b="1" dirty="0"/>
              <a:t>());</a:t>
            </a:r>
            <a:r>
              <a:rPr lang="pt-BR" dirty="0"/>
              <a:t> da classe </a:t>
            </a:r>
            <a:r>
              <a:rPr lang="pt-BR" b="1" dirty="0" err="1"/>
              <a:t>JList</a:t>
            </a:r>
            <a:r>
              <a:rPr lang="pt-BR" dirty="0"/>
              <a:t> para obter o valor inteiro correspondente ao item selecionados. Esse valor inicia em 0 e vai até a quantidade de itens menos 1. Obtido o valor, só precisamos fornece-lo como índice para o valor o vetor cidades exibir o resultado final na caixa de listagem.</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89026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lstStyle/>
          <a:p>
            <a:pPr algn="just"/>
            <a:r>
              <a:rPr lang="pt-BR" dirty="0"/>
              <a:t>A janela principal de um aplicativo de interface gráfica em Java é criada como uma instância da classe </a:t>
            </a:r>
            <a:r>
              <a:rPr lang="pt-BR" dirty="0" err="1"/>
              <a:t>JFrame</a:t>
            </a:r>
            <a:r>
              <a:rPr lang="pt-BR" dirty="0"/>
              <a:t> (com exceção de </a:t>
            </a:r>
            <a:r>
              <a:rPr lang="pt-BR" dirty="0" err="1"/>
              <a:t>Applets</a:t>
            </a:r>
            <a:r>
              <a:rPr lang="pt-BR" dirty="0"/>
              <a:t>). A classe </a:t>
            </a:r>
            <a:r>
              <a:rPr lang="pt-BR" dirty="0" err="1"/>
              <a:t>Jframe</a:t>
            </a:r>
            <a:r>
              <a:rPr lang="pt-BR" dirty="0"/>
              <a:t> herda diretamente de Frame, como mostra a figura seguinte:</a:t>
            </a:r>
          </a:p>
          <a:p>
            <a:endParaRPr lang="pt-BR" dirty="0"/>
          </a:p>
        </p:txBody>
      </p:sp>
      <p:sp>
        <p:nvSpPr>
          <p:cNvPr id="3" name="Título 2"/>
          <p:cNvSpPr>
            <a:spLocks noGrp="1"/>
          </p:cNvSpPr>
          <p:nvPr>
            <p:ph type="title"/>
          </p:nvPr>
        </p:nvSpPr>
        <p:spPr/>
        <p:txBody>
          <a:bodyPr/>
          <a:lstStyle/>
          <a:p>
            <a:r>
              <a:rPr lang="pt-BR" dirty="0" err="1"/>
              <a:t>Jframe</a:t>
            </a:r>
            <a:r>
              <a:rPr lang="pt-BR" dirty="0"/>
              <a:t>(</a:t>
            </a:r>
            <a:r>
              <a:rPr lang="pt-BR" sz="1400" dirty="0" err="1"/>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694" y="3501008"/>
            <a:ext cx="61436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2376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213985"/>
          </a:xfrm>
        </p:spPr>
        <p:txBody>
          <a:bodyPr/>
          <a:lstStyle/>
          <a:p>
            <a:pPr algn="just"/>
            <a:r>
              <a:rPr lang="pt-BR" dirty="0"/>
              <a:t> Selecionando múltiplos itens em uma caixa de listagem</a:t>
            </a:r>
          </a:p>
          <a:p>
            <a:pPr lvl="1" algn="just"/>
            <a:r>
              <a:rPr lang="pt-BR" dirty="0"/>
              <a:t>No tópico anterior escrevemos um aplicativo que permita selecionar um item em uma caixa de listagem e exibir seu valor e, um </a:t>
            </a:r>
            <a:r>
              <a:rPr lang="pt-BR" b="1" dirty="0" err="1"/>
              <a:t>JLabel</a:t>
            </a:r>
            <a:r>
              <a:rPr lang="pt-BR" b="1" dirty="0"/>
              <a:t>.</a:t>
            </a:r>
            <a:r>
              <a:rPr lang="pt-BR" dirty="0"/>
              <a:t> No exemplo apenas um dos itens podia ser selecionado. É possível, porém, selecionar mais de um item em uma caixa de listagem. Tudo que temos a fazer é alterar o valor da constante fornecida para o método </a:t>
            </a:r>
            <a:r>
              <a:rPr lang="pt-BR" b="1" dirty="0" err="1"/>
              <a:t>setSelectionMode</a:t>
            </a:r>
            <a:r>
              <a:rPr lang="pt-BR" b="1" dirty="0"/>
              <a:t>.</a:t>
            </a:r>
            <a:r>
              <a:rPr lang="pt-BR" dirty="0"/>
              <a:t> Veja os valores possíveis: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69" y="4149080"/>
            <a:ext cx="7271747" cy="165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581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1709929"/>
          </a:xfrm>
        </p:spPr>
        <p:txBody>
          <a:bodyPr>
            <a:normAutofit fontScale="92500" lnSpcReduction="20000"/>
          </a:bodyPr>
          <a:lstStyle/>
          <a:p>
            <a:pPr algn="just"/>
            <a:r>
              <a:rPr lang="pt-BR" sz="2800" dirty="0"/>
              <a:t>O exemplo seguinte é uma pequena modificação do exemplo anterior que mostra como vários itens podem ser selecionados e como você pode atribuí-los a um vetor de objetos de modo a manipulá-los mais tarde:</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17518"/>
            <a:ext cx="7632848" cy="194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724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1704186"/>
            <a:ext cx="6153868" cy="493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9278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85000" lnSpcReduction="10000"/>
          </a:bodyPr>
          <a:lstStyle/>
          <a:p>
            <a:pPr algn="just"/>
            <a:r>
              <a:rPr lang="pt-BR" dirty="0"/>
              <a:t>Este exemplo apresenta poucas modificações. A primeira delas é a modificação do valor fornecido para o método </a:t>
            </a:r>
            <a:r>
              <a:rPr lang="pt-BR" dirty="0" err="1"/>
              <a:t>setSelectionMode</a:t>
            </a:r>
            <a:r>
              <a:rPr lang="pt-BR" dirty="0"/>
              <a:t>:</a:t>
            </a:r>
          </a:p>
          <a:p>
            <a:pPr lvl="1" algn="just"/>
            <a:r>
              <a:rPr lang="pt-BR" b="1" dirty="0" err="1"/>
              <a:t>lista.setSelectionMode</a:t>
            </a:r>
            <a:r>
              <a:rPr lang="pt-BR" b="1" dirty="0"/>
              <a:t>(</a:t>
            </a:r>
            <a:r>
              <a:rPr lang="pt-BR" b="1" dirty="0" err="1"/>
              <a:t>ListSelectionModel.SINGLE_SELECTION</a:t>
            </a:r>
            <a:r>
              <a:rPr lang="pt-BR" b="1" dirty="0"/>
              <a:t>); Seleção única</a:t>
            </a:r>
          </a:p>
          <a:p>
            <a:pPr lvl="1" algn="just"/>
            <a:r>
              <a:rPr lang="en-US" b="1" dirty="0" err="1"/>
              <a:t>lista.setSelectionMode</a:t>
            </a:r>
            <a:r>
              <a:rPr lang="en-US" b="1" dirty="0"/>
              <a:t>(</a:t>
            </a:r>
            <a:r>
              <a:rPr lang="en-US" b="1" dirty="0" err="1"/>
              <a:t>ListSelectionModel.MULTIPLE_INTERVAL_SELECTION</a:t>
            </a:r>
            <a:r>
              <a:rPr lang="en-US" b="1" dirty="0"/>
              <a:t>); </a:t>
            </a:r>
            <a:r>
              <a:rPr lang="en-US" b="1" dirty="0" err="1"/>
              <a:t>seleção</a:t>
            </a:r>
            <a:r>
              <a:rPr lang="en-US" b="1" dirty="0"/>
              <a:t>  multipla</a:t>
            </a:r>
            <a:endParaRPr lang="pt-BR" b="1" dirty="0"/>
          </a:p>
          <a:p>
            <a:pPr algn="just"/>
            <a:r>
              <a:rPr lang="pt-BR" dirty="0"/>
              <a:t>Veja que agora a lista permite que vários itens sejam selecionados. A outra modificação aconteceu no evento do botão exibir:</a:t>
            </a:r>
          </a:p>
          <a:p>
            <a:pPr marL="594360" lvl="2" indent="0" algn="just">
              <a:buNone/>
            </a:pPr>
            <a:r>
              <a:rPr lang="pt-BR" b="1" dirty="0" err="1"/>
              <a:t>exibir.addActionListener</a:t>
            </a:r>
            <a:r>
              <a:rPr lang="pt-BR" b="1" dirty="0"/>
              <a:t>(</a:t>
            </a:r>
          </a:p>
          <a:p>
            <a:pPr marL="594360" lvl="2" indent="0" algn="just">
              <a:buNone/>
            </a:pPr>
            <a:r>
              <a:rPr lang="en-US" b="1" dirty="0"/>
              <a:t>new </a:t>
            </a:r>
            <a:r>
              <a:rPr lang="en-US" b="1" dirty="0" err="1"/>
              <a:t>ActionListener</a:t>
            </a:r>
            <a:r>
              <a:rPr lang="en-US" b="1" dirty="0"/>
              <a:t>(){</a:t>
            </a:r>
            <a:endParaRPr lang="pt-BR" b="1" dirty="0"/>
          </a:p>
          <a:p>
            <a:pPr marL="594360" lvl="2" indent="0" algn="just">
              <a:buNone/>
            </a:pPr>
            <a:r>
              <a:rPr lang="en-US" b="1" dirty="0"/>
              <a:t>public void </a:t>
            </a:r>
            <a:r>
              <a:rPr lang="en-US" b="1" dirty="0" err="1"/>
              <a:t>actionPerformed</a:t>
            </a:r>
            <a:r>
              <a:rPr lang="en-US" b="1" dirty="0"/>
              <a:t>(</a:t>
            </a:r>
            <a:r>
              <a:rPr lang="en-US" b="1" dirty="0" err="1"/>
              <a:t>ActionEvent</a:t>
            </a:r>
            <a:r>
              <a:rPr lang="en-US" b="1" dirty="0"/>
              <a:t> e){</a:t>
            </a:r>
            <a:endParaRPr lang="pt-BR" b="1" dirty="0"/>
          </a:p>
          <a:p>
            <a:pPr marL="594360" lvl="2" indent="0" algn="just">
              <a:buNone/>
            </a:pPr>
            <a:r>
              <a:rPr lang="pt-BR" b="1" dirty="0" err="1"/>
              <a:t>Object</a:t>
            </a:r>
            <a:r>
              <a:rPr lang="pt-BR" b="1" dirty="0"/>
              <a:t> selecionados[] = </a:t>
            </a:r>
            <a:r>
              <a:rPr lang="pt-BR" b="1" dirty="0" err="1"/>
              <a:t>lista.getSelectedValues</a:t>
            </a:r>
            <a:r>
              <a:rPr lang="pt-BR" b="1" dirty="0"/>
              <a:t>();</a:t>
            </a:r>
          </a:p>
          <a:p>
            <a:pPr marL="594360" lvl="2" indent="0" algn="just">
              <a:buNone/>
            </a:pPr>
            <a:r>
              <a:rPr lang="pt-BR" b="1" dirty="0" err="1"/>
              <a:t>String</a:t>
            </a:r>
            <a:r>
              <a:rPr lang="pt-BR" b="1" dirty="0"/>
              <a:t> resultados = "Valores selecionados:\n";</a:t>
            </a:r>
          </a:p>
          <a:p>
            <a:pPr marL="594360" lvl="2" indent="0" algn="just">
              <a:buNone/>
            </a:pPr>
            <a:r>
              <a:rPr lang="pt-BR" b="1" dirty="0"/>
              <a:t>for(</a:t>
            </a:r>
            <a:r>
              <a:rPr lang="pt-BR" b="1" dirty="0" err="1"/>
              <a:t>int</a:t>
            </a:r>
            <a:r>
              <a:rPr lang="pt-BR" b="1" dirty="0"/>
              <a:t> i=0;i&lt;</a:t>
            </a:r>
            <a:r>
              <a:rPr lang="pt-BR" b="1" dirty="0" err="1"/>
              <a:t>selecionados.length;i</a:t>
            </a:r>
            <a:r>
              <a:rPr lang="pt-BR" b="1" dirty="0"/>
              <a:t>++)</a:t>
            </a:r>
          </a:p>
          <a:p>
            <a:pPr marL="594360" lvl="2" indent="0" algn="just">
              <a:buNone/>
            </a:pPr>
            <a:r>
              <a:rPr lang="pt-BR" b="1" dirty="0"/>
              <a:t>resultados += selecionados[i].</a:t>
            </a:r>
            <a:r>
              <a:rPr lang="pt-BR" b="1" dirty="0" err="1"/>
              <a:t>toString</a:t>
            </a:r>
            <a:r>
              <a:rPr lang="pt-BR" b="1" dirty="0"/>
              <a:t>()+"\n";</a:t>
            </a:r>
          </a:p>
          <a:p>
            <a:pPr marL="594360" lvl="2" indent="0" algn="just">
              <a:buNone/>
            </a:pPr>
            <a:r>
              <a:rPr lang="pt-BR" b="1" dirty="0" err="1"/>
              <a:t>JOptionPane.showMessageDialog</a:t>
            </a:r>
            <a:r>
              <a:rPr lang="pt-BR" b="1" dirty="0"/>
              <a:t>(</a:t>
            </a:r>
            <a:r>
              <a:rPr lang="pt-BR" b="1" dirty="0" err="1"/>
              <a:t>null,resultados</a:t>
            </a:r>
            <a:r>
              <a:rPr lang="pt-BR" b="1" dirty="0"/>
              <a:t>);</a:t>
            </a:r>
          </a:p>
          <a:p>
            <a:pPr marL="594360" lvl="2" indent="0" algn="just">
              <a:buNone/>
            </a:pPr>
            <a:r>
              <a:rPr lang="pt-BR" b="1" dirty="0"/>
              <a:t>} } );</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465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lnSpcReduction="10000"/>
          </a:bodyPr>
          <a:lstStyle/>
          <a:p>
            <a:pPr algn="just"/>
            <a:r>
              <a:rPr lang="pt-BR" dirty="0"/>
              <a:t>A classe </a:t>
            </a:r>
            <a:r>
              <a:rPr lang="pt-BR" dirty="0" err="1"/>
              <a:t>JList</a:t>
            </a:r>
            <a:r>
              <a:rPr lang="pt-BR" dirty="0"/>
              <a:t> possui um método chamado</a:t>
            </a:r>
            <a:r>
              <a:rPr lang="pt-BR" b="1" dirty="0"/>
              <a:t> </a:t>
            </a:r>
            <a:r>
              <a:rPr lang="pt-BR" b="1" i="1" dirty="0" err="1"/>
              <a:t>getSelectedValues</a:t>
            </a:r>
            <a:r>
              <a:rPr lang="pt-BR" b="1" dirty="0"/>
              <a:t> </a:t>
            </a:r>
            <a:r>
              <a:rPr lang="pt-BR" dirty="0"/>
              <a:t>que retorna um vetor de objetos da classe </a:t>
            </a:r>
            <a:r>
              <a:rPr lang="pt-BR" dirty="0" err="1"/>
              <a:t>Object</a:t>
            </a:r>
            <a:r>
              <a:rPr lang="pt-BR" dirty="0"/>
              <a:t>. Este valor contém todos os itens selecionados na caixa de listagem. Assim, a linha:</a:t>
            </a:r>
          </a:p>
          <a:p>
            <a:pPr marL="365760" lvl="1" indent="0" algn="just">
              <a:buNone/>
            </a:pPr>
            <a:r>
              <a:rPr lang="pt-BR" b="1" i="1" dirty="0" err="1"/>
              <a:t>Object</a:t>
            </a:r>
            <a:r>
              <a:rPr lang="pt-BR" b="1" i="1" dirty="0"/>
              <a:t> selecionados[ ] = </a:t>
            </a:r>
            <a:r>
              <a:rPr lang="pt-BR" b="1" i="1" dirty="0" err="1"/>
              <a:t>lista.getSelectedValues</a:t>
            </a:r>
            <a:r>
              <a:rPr lang="pt-BR" b="1" i="1" dirty="0"/>
              <a:t>();</a:t>
            </a:r>
          </a:p>
          <a:p>
            <a:pPr algn="just"/>
            <a:r>
              <a:rPr lang="pt-BR" dirty="0"/>
              <a:t>Quando foi adicionado \n no final da frase Valores selecionados, que como visto \n pula uma linha na próxima palavra que será exibida e não ao lado. Criar um vetor chamado selecionados e atribui a ele os itens retornados pelo método </a:t>
            </a:r>
            <a:r>
              <a:rPr lang="pt-BR" b="1" i="1" dirty="0" err="1"/>
              <a:t>getSelectedValues</a:t>
            </a:r>
            <a:r>
              <a:rPr lang="pt-BR" dirty="0"/>
              <a:t>. Mantenha em mente que temos um vetor objetos da classe </a:t>
            </a:r>
            <a:r>
              <a:rPr lang="pt-BR" dirty="0" err="1"/>
              <a:t>Object</a:t>
            </a:r>
            <a:r>
              <a:rPr lang="pt-BR" dirty="0"/>
              <a:t>. Esquecer-se deste detalhe pode ser desastroso. O laço for interage com cada um dos elementos do vetor selecionados, efetuando chamadas ao método </a:t>
            </a:r>
            <a:r>
              <a:rPr lang="pt-BR" dirty="0" err="1"/>
              <a:t>String</a:t>
            </a:r>
            <a:r>
              <a:rPr lang="pt-BR" dirty="0"/>
              <a:t> de cada um e  concatenando o resultado obtido com o valor da variável resultados.</a:t>
            </a:r>
          </a:p>
          <a:p>
            <a:endParaRPr lang="pt-BR" dirty="0"/>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15391697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p:txBody>
          <a:bodyPr>
            <a:normAutofit fontScale="92500"/>
          </a:bodyPr>
          <a:lstStyle/>
          <a:p>
            <a:pPr algn="just"/>
            <a:r>
              <a:rPr lang="pt-BR" sz="2600" dirty="0"/>
              <a:t>Cada vez que selecionados jogar um item dentro de resultado, cada item cada item vai com a opção de pular uma linha por isso os itens são exibidos um em baixo do outro.</a:t>
            </a:r>
          </a:p>
          <a:p>
            <a:pPr algn="just"/>
            <a:r>
              <a:rPr lang="pt-BR" sz="2600" dirty="0"/>
              <a:t>A caixa de mensagem </a:t>
            </a:r>
            <a:r>
              <a:rPr lang="pt-BR" sz="2600" i="1" dirty="0" err="1"/>
              <a:t>JOptionPane</a:t>
            </a:r>
            <a:r>
              <a:rPr lang="pt-BR" sz="2600" dirty="0"/>
              <a:t> será estuda mais profundamente nos próximos capítulos da apostila. A opção </a:t>
            </a:r>
            <a:r>
              <a:rPr lang="pt-BR" sz="2600" b="1" i="1" dirty="0" err="1"/>
              <a:t>showMessageDialog</a:t>
            </a:r>
            <a:r>
              <a:rPr lang="pt-BR" sz="2600" dirty="0"/>
              <a:t>, que dizer uma mensagem de dialogo será exibida ao usuário.</a:t>
            </a:r>
          </a:p>
          <a:p>
            <a:r>
              <a:rPr lang="pt-BR" dirty="0"/>
              <a:t>Uma lista não fornece barras de rolagem por padrão. Dessa forma, uma</a:t>
            </a:r>
          </a:p>
          <a:p>
            <a:r>
              <a:rPr lang="pt-BR" dirty="0"/>
              <a:t>Instância da classe </a:t>
            </a:r>
            <a:r>
              <a:rPr lang="pt-BR" b="1" dirty="0" err="1"/>
              <a:t>JScrollPane</a:t>
            </a:r>
            <a:r>
              <a:rPr lang="pt-BR" dirty="0"/>
              <a:t> é usada para essa finalidade</a:t>
            </a:r>
            <a:r>
              <a:rPr lang="pt-BR" b="1" dirty="0"/>
              <a:t>: </a:t>
            </a:r>
            <a:r>
              <a:rPr lang="pt-BR" b="1" dirty="0" err="1"/>
              <a:t>JScrollPane</a:t>
            </a:r>
            <a:r>
              <a:rPr lang="pt-BR" b="1" dirty="0"/>
              <a:t> </a:t>
            </a:r>
            <a:r>
              <a:rPr lang="pt-BR" b="1" dirty="0" err="1"/>
              <a:t>painelRolagem</a:t>
            </a:r>
            <a:r>
              <a:rPr lang="pt-BR" b="1" dirty="0"/>
              <a:t> = new </a:t>
            </a:r>
            <a:r>
              <a:rPr lang="pt-BR" b="1" dirty="0" err="1"/>
              <a:t>JScrollPane</a:t>
            </a:r>
            <a:r>
              <a:rPr lang="pt-BR" b="1" dirty="0"/>
              <a:t>(lista);</a:t>
            </a:r>
          </a:p>
        </p:txBody>
      </p:sp>
      <p:sp>
        <p:nvSpPr>
          <p:cNvPr id="3" name="Título 2"/>
          <p:cNvSpPr>
            <a:spLocks noGrp="1"/>
          </p:cNvSpPr>
          <p:nvPr>
            <p:ph type="title"/>
          </p:nvPr>
        </p:nvSpPr>
        <p:spPr/>
        <p:txBody>
          <a:bodyPr/>
          <a:lstStyle/>
          <a:p>
            <a:r>
              <a:rPr lang="pt-BR" dirty="0"/>
              <a:t>classe </a:t>
            </a:r>
            <a:r>
              <a:rPr lang="pt-BR" dirty="0" err="1"/>
              <a:t>Jlist</a:t>
            </a:r>
            <a:r>
              <a:rPr lang="pt-BR" dirty="0"/>
              <a:t>(</a:t>
            </a:r>
            <a:r>
              <a:rPr lang="pt-BR" sz="2000" dirty="0"/>
              <a:t>cont.</a:t>
            </a:r>
            <a:r>
              <a:rPr lang="pt-BR" dirty="0"/>
              <a:t>)</a:t>
            </a:r>
          </a:p>
        </p:txBody>
      </p:sp>
    </p:spTree>
    <p:extLst>
      <p:ext uri="{BB962C8B-B14F-4D97-AF65-F5344CB8AC3E}">
        <p14:creationId xmlns:p14="http://schemas.microsoft.com/office/powerpoint/2010/main" val="2913100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80999" y="1719071"/>
            <a:ext cx="8407893" cy="2750014"/>
          </a:xfrm>
        </p:spPr>
        <p:txBody>
          <a:bodyPr>
            <a:normAutofit lnSpcReduction="10000"/>
          </a:bodyPr>
          <a:lstStyle/>
          <a:p>
            <a:pPr algn="just"/>
            <a:r>
              <a:rPr lang="pt-BR" dirty="0"/>
              <a:t>É possível trocar a cor da letra do componente </a:t>
            </a:r>
            <a:r>
              <a:rPr lang="pt-BR" dirty="0" err="1"/>
              <a:t>JList</a:t>
            </a:r>
            <a:r>
              <a:rPr lang="pt-BR" dirty="0"/>
              <a:t> abaixo do comando onde você define em qual linha e coluna vai ficar o componente você pode digitar</a:t>
            </a:r>
            <a:r>
              <a:rPr lang="en-US" dirty="0" err="1"/>
              <a:t>essa</a:t>
            </a:r>
            <a:r>
              <a:rPr lang="en-US" dirty="0"/>
              <a:t> </a:t>
            </a:r>
            <a:r>
              <a:rPr lang="en-US" dirty="0" err="1"/>
              <a:t>linha</a:t>
            </a:r>
            <a:r>
              <a:rPr lang="en-US" dirty="0"/>
              <a:t>: 	</a:t>
            </a:r>
            <a:r>
              <a:rPr lang="en-US" b="1" i="1" dirty="0" err="1"/>
              <a:t>lista.setForeground</a:t>
            </a:r>
            <a:r>
              <a:rPr lang="en-US" b="1" i="1" dirty="0"/>
              <a:t>(</a:t>
            </a:r>
            <a:r>
              <a:rPr lang="en-US" b="1" i="1" dirty="0" err="1"/>
              <a:t>Color.blue</a:t>
            </a:r>
            <a:r>
              <a:rPr lang="en-US" b="1" i="1" dirty="0"/>
              <a:t>);</a:t>
            </a:r>
            <a:endParaRPr lang="pt-BR" b="1" i="1" dirty="0"/>
          </a:p>
          <a:p>
            <a:pPr algn="just"/>
            <a:r>
              <a:rPr lang="pt-BR" dirty="0"/>
              <a:t>Trocando a cor de fundo do </a:t>
            </a:r>
            <a:r>
              <a:rPr lang="pt-BR" dirty="0" err="1"/>
              <a:t>JList</a:t>
            </a:r>
            <a:endParaRPr lang="pt-BR" dirty="0"/>
          </a:p>
          <a:p>
            <a:pPr marL="45720" indent="0" algn="just">
              <a:buNone/>
            </a:pPr>
            <a:r>
              <a:rPr lang="pt-BR" dirty="0"/>
              <a:t>	</a:t>
            </a:r>
            <a:r>
              <a:rPr lang="pt-BR" b="1" i="1" dirty="0" err="1"/>
              <a:t>lista.setBackground</a:t>
            </a:r>
            <a:r>
              <a:rPr lang="pt-BR" b="1" i="1" dirty="0"/>
              <a:t>(</a:t>
            </a:r>
            <a:r>
              <a:rPr lang="pt-BR" b="1" i="1" dirty="0" err="1"/>
              <a:t>Color.yellow</a:t>
            </a:r>
            <a:r>
              <a:rPr lang="pt-BR" b="1" i="1" dirty="0"/>
              <a:t>);</a:t>
            </a:r>
          </a:p>
          <a:p>
            <a:pPr algn="just"/>
            <a:r>
              <a:rPr lang="pt-BR" dirty="0"/>
              <a:t>Trocando tipo, estilo e tamanho da fonte do </a:t>
            </a:r>
            <a:r>
              <a:rPr lang="pt-BR" dirty="0" err="1"/>
              <a:t>JList</a:t>
            </a:r>
            <a:endParaRPr lang="pt-BR" dirty="0"/>
          </a:p>
          <a:p>
            <a:pPr marL="45720" indent="0" algn="just">
              <a:buNone/>
            </a:pPr>
            <a:r>
              <a:rPr lang="en-US" dirty="0"/>
              <a:t>	</a:t>
            </a:r>
            <a:r>
              <a:rPr lang="en-US" sz="1800" b="1" i="1" dirty="0" err="1"/>
              <a:t>lista.setFont</a:t>
            </a:r>
            <a:r>
              <a:rPr lang="en-US" sz="1800" b="1" i="1" dirty="0"/>
              <a:t>(new Font("Times New Roman",Font.BOLD,16));</a:t>
            </a:r>
            <a:endParaRPr lang="pt-BR" sz="1800" b="1" i="1" dirty="0"/>
          </a:p>
          <a:p>
            <a:pPr algn="just"/>
            <a:endParaRPr lang="pt-BR" dirty="0"/>
          </a:p>
        </p:txBody>
      </p:sp>
      <p:sp>
        <p:nvSpPr>
          <p:cNvPr id="3" name="Título 2"/>
          <p:cNvSpPr>
            <a:spLocks noGrp="1"/>
          </p:cNvSpPr>
          <p:nvPr>
            <p:ph type="title"/>
          </p:nvPr>
        </p:nvSpPr>
        <p:spPr/>
        <p:txBody>
          <a:bodyPr/>
          <a:lstStyle/>
          <a:p>
            <a:r>
              <a:rPr lang="pt-BR" dirty="0"/>
              <a:t>Trocando a cor da letra do </a:t>
            </a:r>
            <a:r>
              <a:rPr lang="pt-BR" dirty="0" err="1"/>
              <a:t>JList</a:t>
            </a:r>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274052"/>
            <a:ext cx="3672408" cy="2343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083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C48CA49-8367-4656-A459-C2AA68D1D5FB}"/>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4" name="Imagem 3">
            <a:extLst>
              <a:ext uri="{FF2B5EF4-FFF2-40B4-BE49-F238E27FC236}">
                <a16:creationId xmlns:a16="http://schemas.microsoft.com/office/drawing/2014/main" id="{B5753C33-FE3E-47D9-84CE-E1AB7CFA7650}"/>
              </a:ext>
            </a:extLst>
          </p:cNvPr>
          <p:cNvPicPr>
            <a:picLocks noChangeAspect="1"/>
          </p:cNvPicPr>
          <p:nvPr/>
        </p:nvPicPr>
        <p:blipFill>
          <a:blip r:embed="rId2"/>
          <a:stretch>
            <a:fillRect/>
          </a:stretch>
        </p:blipFill>
        <p:spPr>
          <a:xfrm>
            <a:off x="892792" y="1988840"/>
            <a:ext cx="7358415" cy="4247753"/>
          </a:xfrm>
          <a:prstGeom prst="rect">
            <a:avLst/>
          </a:prstGeom>
        </p:spPr>
      </p:pic>
    </p:spTree>
    <p:extLst>
      <p:ext uri="{BB962C8B-B14F-4D97-AF65-F5344CB8AC3E}">
        <p14:creationId xmlns:p14="http://schemas.microsoft.com/office/powerpoint/2010/main" val="30934677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DE850-6FAC-4D92-A25E-4D5F258EF58D}"/>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F07A69FA-9E4D-466E-83CA-5A44979F631F}"/>
              </a:ext>
            </a:extLst>
          </p:cNvPr>
          <p:cNvPicPr>
            <a:picLocks noChangeAspect="1"/>
          </p:cNvPicPr>
          <p:nvPr/>
        </p:nvPicPr>
        <p:blipFill>
          <a:blip r:embed="rId2"/>
          <a:stretch>
            <a:fillRect/>
          </a:stretch>
        </p:blipFill>
        <p:spPr>
          <a:xfrm>
            <a:off x="215516" y="2204864"/>
            <a:ext cx="8712968" cy="4032448"/>
          </a:xfrm>
          <a:prstGeom prst="rect">
            <a:avLst/>
          </a:prstGeom>
        </p:spPr>
      </p:pic>
    </p:spTree>
    <p:extLst>
      <p:ext uri="{BB962C8B-B14F-4D97-AF65-F5344CB8AC3E}">
        <p14:creationId xmlns:p14="http://schemas.microsoft.com/office/powerpoint/2010/main" val="3765255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9DE76-E4DE-4B8C-B0A3-5E8D303DEDA1}"/>
              </a:ext>
            </a:extLst>
          </p:cNvPr>
          <p:cNvSpPr>
            <a:spLocks noGrp="1"/>
          </p:cNvSpPr>
          <p:nvPr>
            <p:ph type="title"/>
          </p:nvPr>
        </p:nvSpPr>
        <p:spPr/>
        <p:txBody>
          <a:bodyPr/>
          <a:lstStyle/>
          <a:p>
            <a:r>
              <a:rPr lang="pt-BR" dirty="0"/>
              <a:t>Trabalhando com </a:t>
            </a:r>
            <a:r>
              <a:rPr lang="pt-BR" dirty="0" err="1"/>
              <a:t>Jtable</a:t>
            </a:r>
            <a:endParaRPr lang="pt-BR" dirty="0"/>
          </a:p>
        </p:txBody>
      </p:sp>
      <p:pic>
        <p:nvPicPr>
          <p:cNvPr id="3" name="Imagem 2">
            <a:extLst>
              <a:ext uri="{FF2B5EF4-FFF2-40B4-BE49-F238E27FC236}">
                <a16:creationId xmlns:a16="http://schemas.microsoft.com/office/drawing/2014/main" id="{DA8B1FC1-084B-4ED1-8C3B-4FA1B2E2C9BD}"/>
              </a:ext>
            </a:extLst>
          </p:cNvPr>
          <p:cNvPicPr>
            <a:picLocks noChangeAspect="1"/>
          </p:cNvPicPr>
          <p:nvPr/>
        </p:nvPicPr>
        <p:blipFill>
          <a:blip r:embed="rId2"/>
          <a:stretch>
            <a:fillRect/>
          </a:stretch>
        </p:blipFill>
        <p:spPr>
          <a:xfrm>
            <a:off x="1043608" y="1700808"/>
            <a:ext cx="7416824" cy="2664296"/>
          </a:xfrm>
          <a:prstGeom prst="rect">
            <a:avLst/>
          </a:prstGeom>
        </p:spPr>
      </p:pic>
      <p:pic>
        <p:nvPicPr>
          <p:cNvPr id="4" name="Imagem 3">
            <a:extLst>
              <a:ext uri="{FF2B5EF4-FFF2-40B4-BE49-F238E27FC236}">
                <a16:creationId xmlns:a16="http://schemas.microsoft.com/office/drawing/2014/main" id="{AA8B29C7-5C42-42A5-B67A-29EA080D980C}"/>
              </a:ext>
            </a:extLst>
          </p:cNvPr>
          <p:cNvPicPr>
            <a:picLocks noChangeAspect="1"/>
          </p:cNvPicPr>
          <p:nvPr/>
        </p:nvPicPr>
        <p:blipFill>
          <a:blip r:embed="rId3"/>
          <a:stretch>
            <a:fillRect/>
          </a:stretch>
        </p:blipFill>
        <p:spPr>
          <a:xfrm>
            <a:off x="1763688" y="4005064"/>
            <a:ext cx="5976664" cy="2664295"/>
          </a:xfrm>
          <a:prstGeom prst="rect">
            <a:avLst/>
          </a:prstGeom>
        </p:spPr>
      </p:pic>
    </p:spTree>
    <p:extLst>
      <p:ext uri="{BB962C8B-B14F-4D97-AF65-F5344CB8AC3E}">
        <p14:creationId xmlns:p14="http://schemas.microsoft.com/office/powerpoint/2010/main" val="23956475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ade">
  <a:themeElements>
    <a:clrScheme name="Grade">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ad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ad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DDCAC1D5DBAC14FB8BEC50E9E81E54F" ma:contentTypeVersion="4" ma:contentTypeDescription="Crie um novo documento." ma:contentTypeScope="" ma:versionID="1abf0aa5dad5223d5e5f4579309ecee3">
  <xsd:schema xmlns:xsd="http://www.w3.org/2001/XMLSchema" xmlns:xs="http://www.w3.org/2001/XMLSchema" xmlns:p="http://schemas.microsoft.com/office/2006/metadata/properties" xmlns:ns2="a30b3d14-9f20-4df1-8958-811dbf557c89" targetNamespace="http://schemas.microsoft.com/office/2006/metadata/properties" ma:root="true" ma:fieldsID="3ce7ddd0c27513e1a6ff675aee8db179" ns2:_="">
    <xsd:import namespace="a30b3d14-9f20-4df1-8958-811dbf557c8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b3d14-9f20-4df1-8958-811dbf557c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9A4559-09A1-499B-8876-C680FDBD5668}"/>
</file>

<file path=customXml/itemProps2.xml><?xml version="1.0" encoding="utf-8"?>
<ds:datastoreItem xmlns:ds="http://schemas.openxmlformats.org/officeDocument/2006/customXml" ds:itemID="{942F8BC8-1C51-4B42-B76B-974393AF9FD4}"/>
</file>

<file path=customXml/itemProps3.xml><?xml version="1.0" encoding="utf-8"?>
<ds:datastoreItem xmlns:ds="http://schemas.openxmlformats.org/officeDocument/2006/customXml" ds:itemID="{55662D87-80E3-4194-B8C5-E0C62DAE9103}"/>
</file>

<file path=docProps/app.xml><?xml version="1.0" encoding="utf-8"?>
<Properties xmlns="http://schemas.openxmlformats.org/officeDocument/2006/extended-properties" xmlns:vt="http://schemas.openxmlformats.org/officeDocument/2006/docPropsVTypes">
  <Template>Grid</Template>
  <TotalTime>1445</TotalTime>
  <Words>12520</Words>
  <Application>Microsoft Office PowerPoint</Application>
  <PresentationFormat>Apresentação na tela (4:3)</PresentationFormat>
  <Paragraphs>881</Paragraphs>
  <Slides>208</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208</vt:i4>
      </vt:variant>
    </vt:vector>
  </HeadingPairs>
  <TitlesOfParts>
    <vt:vector size="213" baseType="lpstr">
      <vt:lpstr>Calibri</vt:lpstr>
      <vt:lpstr>Franklin Gothic Medium</vt:lpstr>
      <vt:lpstr>Wingdings</vt:lpstr>
      <vt:lpstr>Wingdings 2</vt:lpstr>
      <vt:lpstr>Grade</vt:lpstr>
      <vt:lpstr>Interface gráficas em Java</vt:lpstr>
      <vt:lpstr>Entendo o Swing</vt:lpstr>
      <vt:lpstr>Entendo o Swing(cont)</vt:lpstr>
      <vt:lpstr>Entendo o Swing(cont)</vt:lpstr>
      <vt:lpstr>Entendo o Swing(cont)</vt:lpstr>
      <vt:lpstr>Entendo o Swing(cont)</vt:lpstr>
      <vt:lpstr>JFrame</vt:lpstr>
      <vt:lpstr>Jframe(cont)</vt:lpstr>
      <vt:lpstr>Jframe(cont)</vt:lpstr>
      <vt:lpstr>Janela normal</vt:lpstr>
      <vt:lpstr>Analisando Aplicativo</vt:lpstr>
      <vt:lpstr>Analisando Aplicativo(cont)</vt:lpstr>
      <vt:lpstr>Analisando Aplicativo(cont)</vt:lpstr>
      <vt:lpstr>Analisando Aplicativo(cont)</vt:lpstr>
      <vt:lpstr>Analisando Aplicativo(cont)</vt:lpstr>
      <vt:lpstr>Janela Maximizada</vt:lpstr>
      <vt:lpstr>Janela minimizada:</vt:lpstr>
      <vt:lpstr>Janela que não pode ser redimensionada</vt:lpstr>
      <vt:lpstr>Janela Centralizada</vt:lpstr>
      <vt:lpstr>Trocando a cor do fundo da janela</vt:lpstr>
      <vt:lpstr>Trocando a cor do fundo da janela(cont)</vt:lpstr>
      <vt:lpstr>Trocando a cor do fundo da janela(cont)</vt:lpstr>
      <vt:lpstr>Exercícios</vt:lpstr>
      <vt:lpstr>Segunda Parte</vt:lpstr>
      <vt:lpstr>Definindo um ícone para a janela do aplicativo</vt:lpstr>
      <vt:lpstr>Definindo um ícone para a janela do aplicativo(cont)</vt:lpstr>
      <vt:lpstr>Definindo um ícone para a janela do aplicativo(cont)</vt:lpstr>
      <vt:lpstr>Adicionando componentes JLabel ou rótulos na sua janela</vt:lpstr>
      <vt:lpstr>Trabalhando com JLabel</vt:lpstr>
      <vt:lpstr>Adicionando componentes JLabel ou rótulos na sua janela(cont)</vt:lpstr>
      <vt:lpstr>Adicionando componentes JLabel ou rótulos na sua janela(cont)</vt:lpstr>
      <vt:lpstr>Adicionando componentes JLabel ou rótulos na sua janela(cont)</vt:lpstr>
      <vt:lpstr>Adicionando componentes JLabel ou rótulos na sua janela(cont)</vt:lpstr>
      <vt:lpstr>Exercício com JLabel</vt:lpstr>
      <vt:lpstr>Adicionando imagem ao componente JLabel </vt:lpstr>
      <vt:lpstr>Apresentação do PowerPoint</vt:lpstr>
      <vt:lpstr>Adicionando componentes JTextField ou caixa de texto (cont)</vt:lpstr>
      <vt:lpstr>Trabalhando com JTExtField  </vt:lpstr>
      <vt:lpstr>Adicionando componentes JTextField ou caixa de texto (cont)</vt:lpstr>
      <vt:lpstr>Adicionando componentes JTextField ou caixa de texto (cont)</vt:lpstr>
      <vt:lpstr>Adicionando componentes JTextField ou caixa de texto (cont)</vt:lpstr>
      <vt:lpstr>Exercício de Fixação</vt:lpstr>
      <vt:lpstr>Exercício de Fixação</vt:lpstr>
      <vt:lpstr> Adicionando componentes JButton ou botões a sua janela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 Adicionando componentes JButton ou botões a sua janela(cont)  </vt:lpstr>
      <vt:lpstr>Adicionando componentes JButton ou botões a sua janela(cont)</vt:lpstr>
      <vt:lpstr>Adicionando componentes JPasswordField</vt:lpstr>
      <vt:lpstr>Adicionando componentes JPasswordField(cont.)</vt:lpstr>
      <vt:lpstr>Adicionando componentes JPasswordField(cont.)</vt:lpstr>
      <vt:lpstr>Trabalhando com Controle JFormattedTextField</vt:lpstr>
      <vt:lpstr>Trabalhando com Controle JFormattedTextField(cont)</vt:lpstr>
      <vt:lpstr>Apresentação do PowerPoint</vt:lpstr>
      <vt:lpstr>Apresentação do PowerPoint</vt:lpstr>
      <vt:lpstr>Trabalhando com Controle JFormattedTextField(cont)</vt:lpstr>
      <vt:lpstr>Trabalhando com Controle JFormattedTextField(cont)</vt:lpstr>
      <vt:lpstr>Trabalhando com Controle JFormattedTextField(cont)</vt:lpstr>
      <vt:lpstr>Trabalhando com Controle JFormattedTextField(cont)</vt:lpstr>
      <vt:lpstr>JButton executando uma ação</vt:lpstr>
      <vt:lpstr>JButton executando uma ação(CONT)</vt:lpstr>
      <vt:lpstr>JButton executando uma ação(CONT)</vt:lpstr>
      <vt:lpstr>Clicando no mostrar para descobrir a senha digitada</vt:lpstr>
      <vt:lpstr>Clicando no mostrar para descobrir a senha digitada(cont)</vt:lpstr>
      <vt:lpstr>Apresentação do PowerPoint</vt:lpstr>
      <vt:lpstr>Clicando no botão somar  com evento(cont.)</vt:lpstr>
      <vt:lpstr>Clicando no botão somar  com evento(cont.)</vt:lpstr>
      <vt:lpstr>Clicando no botão somar  com evento(cont.)</vt:lpstr>
      <vt:lpstr>Apresentação do PowerPoint</vt:lpstr>
      <vt:lpstr>Limpando caixa de Texto(cont.)</vt:lpstr>
      <vt:lpstr>Ocultar e exibir componentes</vt:lpstr>
      <vt:lpstr>Apresentação do PowerPoint</vt:lpstr>
      <vt:lpstr>Desabilitar e Habilitar Exibir componentes</vt:lpstr>
      <vt:lpstr>Apresentação do PowerPoint</vt:lpstr>
      <vt:lpstr>classe JList</vt:lpstr>
      <vt:lpstr>Apresentação do PowerPoint</vt:lpstr>
      <vt:lpstr>classe Jlist(cont.)</vt:lpstr>
      <vt:lpstr>Apresentação do PowerPoint</vt:lpstr>
      <vt:lpstr>Apresentação do PowerPoint</vt:lpstr>
      <vt:lpstr>Interface da segunda janela</vt:lpstr>
      <vt:lpstr>Código da segunda janela</vt:lpstr>
      <vt:lpstr>classe Jlist (cont.)</vt:lpstr>
      <vt:lpstr>classe Jlist (cont.)</vt:lpstr>
      <vt:lpstr>classe Jlist(cont.)</vt:lpstr>
      <vt:lpstr>classe Jlist(cont.)</vt:lpstr>
      <vt:lpstr>classe Jlist(cont.)</vt:lpstr>
      <vt:lpstr>classe Jlist(cont.)</vt:lpstr>
      <vt:lpstr>classe Jlist(cont.)</vt:lpstr>
      <vt:lpstr>classe Jlist(cont.)</vt:lpstr>
      <vt:lpstr>classe Jlist(cont.)</vt:lpstr>
      <vt:lpstr>Trocando a cor da letra do JList</vt:lpstr>
      <vt:lpstr>Trabalhando com Jtable</vt:lpstr>
      <vt:lpstr>Trabalhando com Jtable</vt:lpstr>
      <vt:lpstr>Trabalhando com Jtable</vt:lpstr>
      <vt:lpstr>classe JComboBox </vt:lpstr>
      <vt:lpstr>classe JComboBox (cont)</vt:lpstr>
      <vt:lpstr>classe JComboBox (cont)</vt:lpstr>
      <vt:lpstr>Apresentação do PowerPoint</vt:lpstr>
      <vt:lpstr>classe JComboBox (cont)</vt:lpstr>
      <vt:lpstr>classe JComboBox (cont)</vt:lpstr>
      <vt:lpstr>classe JComboBox (cont)</vt:lpstr>
      <vt:lpstr>Apresentação do PowerPoint</vt:lpstr>
      <vt:lpstr>Botão Limpar as Caixa de Texto</vt:lpstr>
      <vt:lpstr>Botão Limpar as Caixa de Texto (cont.)</vt:lpstr>
      <vt:lpstr>Entendendo Jcheckbox</vt:lpstr>
      <vt:lpstr>Entendendo Jcheckbox (cont.) </vt:lpstr>
      <vt:lpstr>Entendendo Jcheckbox (cont.) </vt:lpstr>
      <vt:lpstr>Entendendo Jcheckbox (cont.) </vt:lpstr>
      <vt:lpstr>Analise do botão exibir</vt:lpstr>
      <vt:lpstr>Uso da Classe JRadioButton para criar botões de opção com JCOMbobox e jcheckbox</vt:lpstr>
      <vt:lpstr>aplicativo com ComboBox CheckBox RadioButton</vt:lpstr>
      <vt:lpstr>aplicativo com ComboBox CheckBox RadioButton</vt:lpstr>
      <vt:lpstr>aplicativo com ComboBox CheckBox RadioButton</vt:lpstr>
      <vt:lpstr>aplicativo com ComboBox CheckBox RadioButton</vt:lpstr>
      <vt:lpstr>aplicativo com ComboBox CheckBox RadioButton</vt:lpstr>
      <vt:lpstr>Uso da Classe JRadioButton para criar botões de opção</vt:lpstr>
      <vt:lpstr>aplicativo com JRadioButton  </vt:lpstr>
      <vt:lpstr>aplicativo com JRadioButton (Cont.) </vt:lpstr>
      <vt:lpstr>aplicativo com JRadioButton (cont.)    </vt:lpstr>
      <vt:lpstr>Como adicionar dica aos seus botões</vt:lpstr>
      <vt:lpstr>Exemplo de Botões com dicas </vt:lpstr>
      <vt:lpstr>Adicionar cores diferentes as dicas</vt:lpstr>
      <vt:lpstr>Apresentação do PowerPoint</vt:lpstr>
      <vt:lpstr>Como entender os diálogos de confirmação</vt:lpstr>
      <vt:lpstr>Como entender os diálogos de confirmação (cont.)</vt:lpstr>
      <vt:lpstr>entender os diálogos de confirmação  </vt:lpstr>
      <vt:lpstr>Como obter dados por meio de diálogos do tipo prompt</vt:lpstr>
      <vt:lpstr>Apresentação do PowerPoint</vt:lpstr>
      <vt:lpstr>Apresentação do PowerPoint</vt:lpstr>
      <vt:lpstr>Entendimento e uso do método showMessageDialog</vt:lpstr>
      <vt:lpstr>Entendimento e uso do método showMessageDialog</vt:lpstr>
      <vt:lpstr>Apresentação do PowerPoint</vt:lpstr>
      <vt:lpstr>Adicionando data ao seu aplicativo</vt:lpstr>
      <vt:lpstr>Adicionando data ao seu aplicativo</vt:lpstr>
      <vt:lpstr>Adicionando Horas ao seu aplicativo</vt:lpstr>
      <vt:lpstr>Adicionando Horas ao seu aplicativo (cont.)</vt:lpstr>
      <vt:lpstr>Executado o aplicativo horas</vt:lpstr>
      <vt:lpstr>Analisando o aplicativo</vt:lpstr>
      <vt:lpstr>Entendimento da classe JTextArea com barra de rolagem</vt:lpstr>
      <vt:lpstr>Entendimento da classe JTextArea com barra de rolagem</vt:lpstr>
      <vt:lpstr>Executando o aplicativo</vt:lpstr>
      <vt:lpstr>Executando o aplicativo</vt:lpstr>
      <vt:lpstr>Adicionando menu a um aplicativo java</vt:lpstr>
      <vt:lpstr>Apresentação do PowerPoint</vt:lpstr>
      <vt:lpstr>Apresentação do PowerPoint</vt:lpstr>
      <vt:lpstr>Analise do Código exemplo de Menu</vt:lpstr>
      <vt:lpstr>Analise do Código exemplo de Menu (cont.)</vt:lpstr>
      <vt:lpstr>Exemplo de menu  </vt:lpstr>
      <vt:lpstr>Exemplo de mneu (cont.)   </vt:lpstr>
      <vt:lpstr>Executando exemplo de Menu</vt:lpstr>
      <vt:lpstr>Analise do aplicativo</vt:lpstr>
      <vt:lpstr>Análise do aplicativo(cont.)</vt:lpstr>
      <vt:lpstr>Como usar caixa de seleção como itens do menu JCheckBoxMenuItem  </vt:lpstr>
      <vt:lpstr>Como usar caixa de seleção como itens do menu JCheckBoxMenuItem </vt:lpstr>
      <vt:lpstr>Como sar caixa de seleção como itens do menu JCheckBoxMenuItem </vt:lpstr>
      <vt:lpstr>Como sar caixa de seleção como itens do menu JCheckBoxMenuItem</vt:lpstr>
      <vt:lpstr>Análise do aplicativo</vt:lpstr>
      <vt:lpstr>Análise do aplicativo (cont.)</vt:lpstr>
      <vt:lpstr>Usando botões de seleção como item do menu JRadioButtonMenuItem</vt:lpstr>
      <vt:lpstr>Executando exemplo de menu04 </vt:lpstr>
      <vt:lpstr>Executando exemplo de menu04 </vt:lpstr>
      <vt:lpstr>Executando exemplo de menu04 </vt:lpstr>
      <vt:lpstr>Análise do Aplicativo</vt:lpstr>
      <vt:lpstr>Análise do Aplicativo (cont.)</vt:lpstr>
      <vt:lpstr>Análise do Aplicativo (cont.)</vt:lpstr>
      <vt:lpstr>Análise do Aplicativo (cont.)</vt:lpstr>
      <vt:lpstr>Análise do Aplicativo (cont.)</vt:lpstr>
      <vt:lpstr>Menu executando ações</vt:lpstr>
      <vt:lpstr>Executando Exemplo de menu com jtextarea </vt:lpstr>
      <vt:lpstr>Executando Exemplo de menu com jtextarea</vt:lpstr>
      <vt:lpstr>Executando Exemplo de menu com jtextarea</vt:lpstr>
      <vt:lpstr>Executando Exemplo de menu com jtextarea </vt:lpstr>
      <vt:lpstr>Executando Exemplo de menu com jtextarea </vt:lpstr>
      <vt:lpstr>Executando Exemplo de menu com jtextarea </vt:lpstr>
      <vt:lpstr>Criando um menu de contexto – Classe JPopupMenu</vt:lpstr>
      <vt:lpstr>Executando Exemplo de jpopumenu</vt:lpstr>
      <vt:lpstr>Executando Exemplo de jpopumenu</vt:lpstr>
      <vt:lpstr>Executando o aplicativo</vt:lpstr>
      <vt:lpstr>Executando o aplicativo</vt:lpstr>
      <vt:lpstr>Executando o aplicativo</vt:lpstr>
      <vt:lpstr>Uso da classe JToolBar para criar barra de ferramentas</vt:lpstr>
      <vt:lpstr>Uso da classe JToolBar para criar barra de ferramentas</vt:lpstr>
      <vt:lpstr>Uso da classe JToolBar para criar barra de ferramentas</vt:lpstr>
      <vt:lpstr>Apresentação do PowerPoint</vt:lpstr>
      <vt:lpstr>Analisando o aplicativo</vt:lpstr>
      <vt:lpstr>Analisando o aplicativo (CONT.)</vt:lpstr>
      <vt:lpstr>Analisando o aplicativo (CONT.)</vt:lpstr>
      <vt:lpstr>Analisando o aplicativo (CONT.)</vt:lpstr>
      <vt:lpstr>Analisando o aplicativo (CONT.)</vt:lpstr>
      <vt:lpstr>Como criar janelas secundárias modais</vt:lpstr>
      <vt:lpstr>Como criar janelas secundárias modais (cont)</vt:lpstr>
      <vt:lpstr>janelas secundárias modais </vt:lpstr>
      <vt:lpstr>janelas secundárias modais </vt:lpstr>
      <vt:lpstr>Executando  o aplicativo  </vt:lpstr>
      <vt:lpstr>análise do aplicativo</vt:lpstr>
      <vt:lpstr>análise do aplicativo (cont.)</vt:lpstr>
      <vt:lpstr>análise do aplicativo (cont.)</vt:lpstr>
      <vt:lpstr>análise do aplicativo (cont.)</vt:lpstr>
      <vt:lpstr>análise do aplicativo (cont.)</vt:lpstr>
      <vt:lpstr>análise do aplicativo (cont.)</vt:lpstr>
      <vt:lpstr>Como criar janela secundária com jframe</vt:lpstr>
      <vt:lpstr>janela secundária com jframe  </vt:lpstr>
      <vt:lpstr>janela secundária com jframe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 gráficas em Java</dc:title>
  <dc:creator>TcadSilva</dc:creator>
  <cp:lastModifiedBy>CARLOS ALBERTO PEREIRA DA SILVA</cp:lastModifiedBy>
  <cp:revision>169</cp:revision>
  <dcterms:created xsi:type="dcterms:W3CDTF">2014-09-22T00:06:18Z</dcterms:created>
  <dcterms:modified xsi:type="dcterms:W3CDTF">2022-06-06T21:52:05Z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0x010100FDDCAC1D5DBAC14FB8BEC50E9E81E54F</vt:lpwstr>
  </property>
</Properties>
</file>